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42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6" r:id="rId37"/>
    <p:sldId id="294" r:id="rId38"/>
    <p:sldId id="295" r:id="rId39"/>
    <p:sldId id="297" r:id="rId40"/>
    <p:sldId id="298" r:id="rId41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59FF96-A558-4A8D-8541-094C337E4D2E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54B4A63-7B38-4E5C-A25F-C594D79DF01B}">
      <dgm:prSet phldrT="[Testo]" custT="1"/>
      <dgm:spPr/>
      <dgm:t>
        <a:bodyPr/>
        <a:lstStyle/>
        <a:p>
          <a:r>
            <a:rPr lang="it-IT" sz="1800" dirty="0"/>
            <a:t>Produttore</a:t>
          </a:r>
        </a:p>
      </dgm:t>
    </dgm:pt>
    <dgm:pt modelId="{E36F45C3-676C-4E5F-91E0-8603D86E7C0B}" type="parTrans" cxnId="{410D101F-0F53-447D-A33B-1C9EBBB1AF2D}">
      <dgm:prSet/>
      <dgm:spPr/>
      <dgm:t>
        <a:bodyPr/>
        <a:lstStyle/>
        <a:p>
          <a:endParaRPr lang="it-IT"/>
        </a:p>
      </dgm:t>
    </dgm:pt>
    <dgm:pt modelId="{7B7DE4B8-37AE-4A74-8EBE-86FC280BC596}" type="sibTrans" cxnId="{410D101F-0F53-447D-A33B-1C9EBBB1AF2D}">
      <dgm:prSet/>
      <dgm:spPr/>
      <dgm:t>
        <a:bodyPr/>
        <a:lstStyle/>
        <a:p>
          <a:endParaRPr lang="it-IT"/>
        </a:p>
      </dgm:t>
    </dgm:pt>
    <dgm:pt modelId="{836843A1-FB6B-4E59-B436-A15642985135}">
      <dgm:prSet phldrT="[Testo]" custT="1"/>
      <dgm:spPr/>
      <dgm:t>
        <a:bodyPr/>
        <a:lstStyle/>
        <a:p>
          <a:r>
            <a:rPr lang="it-IT" sz="1600" dirty="0"/>
            <a:t>Dettagliante</a:t>
          </a:r>
        </a:p>
      </dgm:t>
    </dgm:pt>
    <dgm:pt modelId="{75A47681-8CD0-4A66-AE9B-19A8FF2E2CC3}" type="parTrans" cxnId="{CA692BB8-4136-4289-80F2-6BD758FE2297}">
      <dgm:prSet/>
      <dgm:spPr/>
      <dgm:t>
        <a:bodyPr/>
        <a:lstStyle/>
        <a:p>
          <a:endParaRPr lang="it-IT"/>
        </a:p>
      </dgm:t>
    </dgm:pt>
    <dgm:pt modelId="{845C1828-D741-4F19-921A-2B2BA8D58214}" type="sibTrans" cxnId="{CA692BB8-4136-4289-80F2-6BD758FE2297}">
      <dgm:prSet/>
      <dgm:spPr/>
      <dgm:t>
        <a:bodyPr/>
        <a:lstStyle/>
        <a:p>
          <a:endParaRPr lang="it-IT"/>
        </a:p>
      </dgm:t>
    </dgm:pt>
    <dgm:pt modelId="{ACE33A80-2050-4748-9801-09DDABF97ED4}">
      <dgm:prSet phldrT="[Testo]" custT="1"/>
      <dgm:spPr/>
      <dgm:t>
        <a:bodyPr/>
        <a:lstStyle/>
        <a:p>
          <a:r>
            <a:rPr lang="it-IT" sz="1400" dirty="0"/>
            <a:t>Consumatore</a:t>
          </a:r>
        </a:p>
      </dgm:t>
    </dgm:pt>
    <dgm:pt modelId="{A0275E2D-694E-4B2D-BF5B-4272383078AA}" type="parTrans" cxnId="{12F6594E-6DAA-4580-BECB-B1366200FE4B}">
      <dgm:prSet/>
      <dgm:spPr/>
      <dgm:t>
        <a:bodyPr/>
        <a:lstStyle/>
        <a:p>
          <a:endParaRPr lang="it-IT"/>
        </a:p>
      </dgm:t>
    </dgm:pt>
    <dgm:pt modelId="{02F83D5F-74E3-4B00-80A3-7544C7A85E07}" type="sibTrans" cxnId="{12F6594E-6DAA-4580-BECB-B1366200FE4B}">
      <dgm:prSet/>
      <dgm:spPr/>
      <dgm:t>
        <a:bodyPr/>
        <a:lstStyle/>
        <a:p>
          <a:endParaRPr lang="it-IT"/>
        </a:p>
      </dgm:t>
    </dgm:pt>
    <dgm:pt modelId="{F1461153-3B22-4117-8D19-447609191F84}" type="pres">
      <dgm:prSet presAssocID="{8A59FF96-A558-4A8D-8541-094C337E4D2E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1A64E738-0739-4B5E-9C15-00476DB13B72}" type="pres">
      <dgm:prSet presAssocID="{354B4A63-7B38-4E5C-A25F-C594D79DF01B}" presName="Accent1" presStyleCnt="0"/>
      <dgm:spPr/>
    </dgm:pt>
    <dgm:pt modelId="{187D62EF-E5E6-417D-9419-F42E6233CE70}" type="pres">
      <dgm:prSet presAssocID="{354B4A63-7B38-4E5C-A25F-C594D79DF01B}" presName="Accent" presStyleLbl="node1" presStyleIdx="0" presStyleCnt="3"/>
      <dgm:spPr/>
    </dgm:pt>
    <dgm:pt modelId="{42D7DBB5-BA61-4F04-A593-61394AC5FD0D}" type="pres">
      <dgm:prSet presAssocID="{354B4A63-7B38-4E5C-A25F-C594D79DF01B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6C3DC562-5C9D-44BF-8BD3-655E92867C2F}" type="pres">
      <dgm:prSet presAssocID="{836843A1-FB6B-4E59-B436-A15642985135}" presName="Accent2" presStyleCnt="0"/>
      <dgm:spPr/>
    </dgm:pt>
    <dgm:pt modelId="{2A5E7FA0-B4C0-4F22-8621-46A43A9C11FF}" type="pres">
      <dgm:prSet presAssocID="{836843A1-FB6B-4E59-B436-A15642985135}" presName="Accent" presStyleLbl="node1" presStyleIdx="1" presStyleCnt="3"/>
      <dgm:spPr/>
    </dgm:pt>
    <dgm:pt modelId="{80656BCF-78CA-471E-A484-9FEAB57E995E}" type="pres">
      <dgm:prSet presAssocID="{836843A1-FB6B-4E59-B436-A15642985135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75D80F21-2310-4798-BD66-BA89A3EE6330}" type="pres">
      <dgm:prSet presAssocID="{ACE33A80-2050-4748-9801-09DDABF97ED4}" presName="Accent3" presStyleCnt="0"/>
      <dgm:spPr/>
    </dgm:pt>
    <dgm:pt modelId="{93ED2462-30B2-454A-B970-84F56D61A154}" type="pres">
      <dgm:prSet presAssocID="{ACE33A80-2050-4748-9801-09DDABF97ED4}" presName="Accent" presStyleLbl="node1" presStyleIdx="2" presStyleCnt="3"/>
      <dgm:spPr/>
    </dgm:pt>
    <dgm:pt modelId="{2E77FA12-7597-422A-B985-91863C5CB853}" type="pres">
      <dgm:prSet presAssocID="{ACE33A80-2050-4748-9801-09DDABF97ED4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410D101F-0F53-447D-A33B-1C9EBBB1AF2D}" srcId="{8A59FF96-A558-4A8D-8541-094C337E4D2E}" destId="{354B4A63-7B38-4E5C-A25F-C594D79DF01B}" srcOrd="0" destOrd="0" parTransId="{E36F45C3-676C-4E5F-91E0-8603D86E7C0B}" sibTransId="{7B7DE4B8-37AE-4A74-8EBE-86FC280BC596}"/>
    <dgm:cxn modelId="{1E150E56-A17C-45EC-9EF6-3B247A5A75C5}" type="presOf" srcId="{836843A1-FB6B-4E59-B436-A15642985135}" destId="{80656BCF-78CA-471E-A484-9FEAB57E995E}" srcOrd="0" destOrd="0" presId="urn:microsoft.com/office/officeart/2009/layout/CircleArrowProcess"/>
    <dgm:cxn modelId="{FCB477AD-43FA-45D9-8154-881C0A9651F1}" type="presOf" srcId="{8A59FF96-A558-4A8D-8541-094C337E4D2E}" destId="{F1461153-3B22-4117-8D19-447609191F84}" srcOrd="0" destOrd="0" presId="urn:microsoft.com/office/officeart/2009/layout/CircleArrowProcess"/>
    <dgm:cxn modelId="{B60CFD06-0C67-4D96-B3D2-94B6D822DDC1}" type="presOf" srcId="{354B4A63-7B38-4E5C-A25F-C594D79DF01B}" destId="{42D7DBB5-BA61-4F04-A593-61394AC5FD0D}" srcOrd="0" destOrd="0" presId="urn:microsoft.com/office/officeart/2009/layout/CircleArrowProcess"/>
    <dgm:cxn modelId="{CA692BB8-4136-4289-80F2-6BD758FE2297}" srcId="{8A59FF96-A558-4A8D-8541-094C337E4D2E}" destId="{836843A1-FB6B-4E59-B436-A15642985135}" srcOrd="1" destOrd="0" parTransId="{75A47681-8CD0-4A66-AE9B-19A8FF2E2CC3}" sibTransId="{845C1828-D741-4F19-921A-2B2BA8D58214}"/>
    <dgm:cxn modelId="{12F6594E-6DAA-4580-BECB-B1366200FE4B}" srcId="{8A59FF96-A558-4A8D-8541-094C337E4D2E}" destId="{ACE33A80-2050-4748-9801-09DDABF97ED4}" srcOrd="2" destOrd="0" parTransId="{A0275E2D-694E-4B2D-BF5B-4272383078AA}" sibTransId="{02F83D5F-74E3-4B00-80A3-7544C7A85E07}"/>
    <dgm:cxn modelId="{594DD6EA-6974-44A1-9B19-A94B081D5A6D}" type="presOf" srcId="{ACE33A80-2050-4748-9801-09DDABF97ED4}" destId="{2E77FA12-7597-422A-B985-91863C5CB853}" srcOrd="0" destOrd="0" presId="urn:microsoft.com/office/officeart/2009/layout/CircleArrowProcess"/>
    <dgm:cxn modelId="{03C2CEDD-E2E2-4F28-A303-4EA571D3B048}" type="presParOf" srcId="{F1461153-3B22-4117-8D19-447609191F84}" destId="{1A64E738-0739-4B5E-9C15-00476DB13B72}" srcOrd="0" destOrd="0" presId="urn:microsoft.com/office/officeart/2009/layout/CircleArrowProcess"/>
    <dgm:cxn modelId="{917AD3EC-47C5-4C47-8BBD-745D4D3D7534}" type="presParOf" srcId="{1A64E738-0739-4B5E-9C15-00476DB13B72}" destId="{187D62EF-E5E6-417D-9419-F42E6233CE70}" srcOrd="0" destOrd="0" presId="urn:microsoft.com/office/officeart/2009/layout/CircleArrowProcess"/>
    <dgm:cxn modelId="{7BD87A54-2CD0-429A-8D10-A845A88FDDA2}" type="presParOf" srcId="{F1461153-3B22-4117-8D19-447609191F84}" destId="{42D7DBB5-BA61-4F04-A593-61394AC5FD0D}" srcOrd="1" destOrd="0" presId="urn:microsoft.com/office/officeart/2009/layout/CircleArrowProcess"/>
    <dgm:cxn modelId="{10A280DD-E668-48B6-A47D-CE16E54EC355}" type="presParOf" srcId="{F1461153-3B22-4117-8D19-447609191F84}" destId="{6C3DC562-5C9D-44BF-8BD3-655E92867C2F}" srcOrd="2" destOrd="0" presId="urn:microsoft.com/office/officeart/2009/layout/CircleArrowProcess"/>
    <dgm:cxn modelId="{6E24ED93-0DD7-4096-B623-6DFE12F7D571}" type="presParOf" srcId="{6C3DC562-5C9D-44BF-8BD3-655E92867C2F}" destId="{2A5E7FA0-B4C0-4F22-8621-46A43A9C11FF}" srcOrd="0" destOrd="0" presId="urn:microsoft.com/office/officeart/2009/layout/CircleArrowProcess"/>
    <dgm:cxn modelId="{7F7087FC-3D9A-47D6-8A4B-4B3C2F1CDB57}" type="presParOf" srcId="{F1461153-3B22-4117-8D19-447609191F84}" destId="{80656BCF-78CA-471E-A484-9FEAB57E995E}" srcOrd="3" destOrd="0" presId="urn:microsoft.com/office/officeart/2009/layout/CircleArrowProcess"/>
    <dgm:cxn modelId="{43107365-07C4-4D02-AA9C-FB85F0DBB013}" type="presParOf" srcId="{F1461153-3B22-4117-8D19-447609191F84}" destId="{75D80F21-2310-4798-BD66-BA89A3EE6330}" srcOrd="4" destOrd="0" presId="urn:microsoft.com/office/officeart/2009/layout/CircleArrowProcess"/>
    <dgm:cxn modelId="{C6EEE022-8BC7-4554-BFF7-5AAD7D4820AC}" type="presParOf" srcId="{75D80F21-2310-4798-BD66-BA89A3EE6330}" destId="{93ED2462-30B2-454A-B970-84F56D61A154}" srcOrd="0" destOrd="0" presId="urn:microsoft.com/office/officeart/2009/layout/CircleArrowProcess"/>
    <dgm:cxn modelId="{FE73A4F0-F8C2-4DA0-97D6-10998AE3C7AC}" type="presParOf" srcId="{F1461153-3B22-4117-8D19-447609191F84}" destId="{2E77FA12-7597-422A-B985-91863C5CB853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7D62EF-E5E6-417D-9419-F42E6233CE70}">
      <dsp:nvSpPr>
        <dsp:cNvPr id="0" name=""/>
        <dsp:cNvSpPr/>
      </dsp:nvSpPr>
      <dsp:spPr>
        <a:xfrm>
          <a:off x="3680003" y="0"/>
          <a:ext cx="2323060" cy="2323414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D7DBB5-BA61-4F04-A593-61394AC5FD0D}">
      <dsp:nvSpPr>
        <dsp:cNvPr id="0" name=""/>
        <dsp:cNvSpPr/>
      </dsp:nvSpPr>
      <dsp:spPr>
        <a:xfrm>
          <a:off x="4193475" y="838822"/>
          <a:ext cx="1290880" cy="6452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Produttore</a:t>
          </a:r>
        </a:p>
      </dsp:txBody>
      <dsp:txXfrm>
        <a:off x="4193475" y="838822"/>
        <a:ext cx="1290880" cy="645285"/>
      </dsp:txXfrm>
    </dsp:sp>
    <dsp:sp modelId="{2A5E7FA0-B4C0-4F22-8621-46A43A9C11FF}">
      <dsp:nvSpPr>
        <dsp:cNvPr id="0" name=""/>
        <dsp:cNvSpPr/>
      </dsp:nvSpPr>
      <dsp:spPr>
        <a:xfrm>
          <a:off x="3034781" y="1334973"/>
          <a:ext cx="2323060" cy="2323414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656BCF-78CA-471E-A484-9FEAB57E995E}">
      <dsp:nvSpPr>
        <dsp:cNvPr id="0" name=""/>
        <dsp:cNvSpPr/>
      </dsp:nvSpPr>
      <dsp:spPr>
        <a:xfrm>
          <a:off x="3550871" y="2181518"/>
          <a:ext cx="1290880" cy="6452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Dettagliante</a:t>
          </a:r>
        </a:p>
      </dsp:txBody>
      <dsp:txXfrm>
        <a:off x="3550871" y="2181518"/>
        <a:ext cx="1290880" cy="645285"/>
      </dsp:txXfrm>
    </dsp:sp>
    <dsp:sp modelId="{93ED2462-30B2-454A-B970-84F56D61A154}">
      <dsp:nvSpPr>
        <dsp:cNvPr id="0" name=""/>
        <dsp:cNvSpPr/>
      </dsp:nvSpPr>
      <dsp:spPr>
        <a:xfrm>
          <a:off x="3845344" y="2829700"/>
          <a:ext cx="1995868" cy="1996668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77FA12-7597-422A-B985-91863C5CB853}">
      <dsp:nvSpPr>
        <dsp:cNvPr id="0" name=""/>
        <dsp:cNvSpPr/>
      </dsp:nvSpPr>
      <dsp:spPr>
        <a:xfrm>
          <a:off x="4196529" y="3526145"/>
          <a:ext cx="1290880" cy="6452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Consumatore</a:t>
          </a:r>
        </a:p>
      </dsp:txBody>
      <dsp:txXfrm>
        <a:off x="4196529" y="3526145"/>
        <a:ext cx="1290880" cy="6452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C31DD-1251-4D9C-9769-63DDEDF7FBEB}" type="datetimeFigureOut">
              <a:rPr lang="it-IT" smtClean="0"/>
              <a:t>22/04/2016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AE333-7364-487B-AA89-6288DBA14D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2631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spect="1"/>
          </p:cNvSpPr>
          <p:nvPr/>
        </p:nvSpPr>
        <p:spPr>
          <a:xfrm>
            <a:off x="231775" y="244475"/>
            <a:ext cx="11723688" cy="6376988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" name="Straight Connector 7"/>
          <p:cNvCxnSpPr/>
          <p:nvPr/>
        </p:nvCxnSpPr>
        <p:spPr>
          <a:xfrm>
            <a:off x="1978025" y="3733800"/>
            <a:ext cx="82296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56DDB23C-B18B-41CA-AE42-4529E6023A2F}" type="datetime1">
              <a:rPr lang="en-US" smtClean="0"/>
              <a:t>4/22/2016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it-IT"/>
              <a:t>ISTITUTO G. MARCONI - NOCERA INFERIORE                                                  prof. GIANFRANCO CELOTTO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5855439-0C5B-4B09-BCD4-358690DD8122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03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9206E-DA30-4170-969A-B0C10AC4AE8C}" type="datetime1">
              <a:rPr lang="en-US" smtClean="0"/>
              <a:t>4/22/2016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ISTITUTO G. MARCONI - NOCERA INFERIORE                                                  prof. GIANFRANCO CELOTTO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8D5E7-53F6-438F-AB23-C9CB1664C68F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147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2F063-84BA-45F7-989A-CB9200583EA3}" type="datetime1">
              <a:rPr lang="en-US" smtClean="0"/>
              <a:t>4/22/2016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ISTITUTO G. MARCONI - NOCERA INFERIORE                                                  prof. GIANFRANCO CELOTTO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78995-4B8F-438E-A8EE-DFA87B4851DD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185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13C3E-2044-4AD9-863E-2639E5187D56}" type="datetime1">
              <a:rPr lang="en-US" smtClean="0"/>
              <a:t>4/22/2016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ISTITUTO G. MARCONI - NOCERA INFERIORE                                                  prof. GIANFRANCO CELOTTO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B79D3-339B-49C7-98D0-E0C5404EA053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64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1981200" y="4021138"/>
            <a:ext cx="82296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7DE2A-40C4-4E2F-9334-BEC01A0170DC}" type="datetime1">
              <a:rPr lang="en-US" smtClean="0"/>
              <a:t>4/22/2016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ISTITUTO G. MARCONI - NOCERA INFERIORE                                                  prof. GIANFRANCO CELOTTO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A7B04-B86F-4DD5-8CB3-8E441A567BD3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430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CD0D8-A627-406B-8A2A-B167C442CF96}" type="datetime1">
              <a:rPr lang="en-US" smtClean="0"/>
              <a:t>4/22/2016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ISTITUTO G. MARCONI - NOCERA INFERIORE                                                  prof. GIANFRANCO CELOTTO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9EBB2-5443-4E07-82F2-5294A315141A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763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56031-EBF0-44B5-8AA0-EA4D2A3398BA}" type="datetime1">
              <a:rPr lang="en-US" smtClean="0"/>
              <a:t>4/22/2016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ISTITUTO G. MARCONI - NOCERA INFERIORE                                                  prof. GIANFRANCO CELOTTO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A7713-A67B-4411-8205-78EA6E6D4B30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105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2565A-7AF0-4084-91C1-E15CC4B03131}" type="datetime1">
              <a:rPr lang="en-US" smtClean="0"/>
              <a:t>4/22/2016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ISTITUTO G. MARCONI - NOCERA INFERIORE                                                  prof. GIANFRANCO CELOTTO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24469-6423-4717-918E-29ACE2587781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853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3EDA7-18EB-46A0-93A0-5FC4A3377AD2}" type="datetime1">
              <a:rPr lang="en-US" smtClean="0"/>
              <a:t>4/22/2016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ISTITUTO G. MARCONI - NOCERA INFERIORE                                                  prof. GIANFRANCO CELOTTO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9D1B1-E656-4BE7-A18A-57EBA2B4AA17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07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3C588-73ED-4574-A112-EEFF7F297C8C}" type="datetime1">
              <a:rPr lang="en-US" smtClean="0"/>
              <a:t>4/22/2016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ISTITUTO G. MARCONI - NOCERA INFERIORE                                                  prof. GIANFRANCO CELOTTO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15E3E-E8CA-4F61-9D89-EFB5A1D3FFC9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510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rtlCol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9522D-183F-420E-BD2D-3991692BB2BC}" type="datetime1">
              <a:rPr lang="en-US" smtClean="0"/>
              <a:t>4/22/2016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ISTITUTO G. MARCONI - NOCERA INFERIORE                                                  prof. GIANFRANCO CELOTTO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C09B4-93A8-4FD0-B60C-E5C05B2E9151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162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775" y="244475"/>
            <a:ext cx="11723688" cy="6376988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143000" y="609600"/>
            <a:ext cx="9875838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  <a:endParaRPr lang="en-US" altLang="it-IT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2057400"/>
            <a:ext cx="9872663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Modifica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  <a:endParaRPr lang="en-US" alt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0" y="6224588"/>
            <a:ext cx="23288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AD653E14-E030-46BD-99D4-790943D55AA1}" type="datetime1">
              <a:rPr lang="en-US" smtClean="0"/>
              <a:t>4/22/2016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700" y="6224588"/>
            <a:ext cx="4716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it-IT"/>
              <a:t>ISTITUTO G. MARCONI - NOCERA INFERIORE                                                  prof. GIANFRANCO CELOTTO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738" y="6224588"/>
            <a:ext cx="17065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3F514C36-67FF-45A2-B7F7-3122966DE20B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76" r:id="rId2"/>
    <p:sldLayoutId id="214748378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orbel" panose="020B0503020204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orbel" panose="020B0503020204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orbel" panose="020B0503020204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orbel" panose="020B0503020204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orbel" panose="020B0503020204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orbel" panose="020B0503020204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orbel" panose="020B0503020204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orbel" panose="020B0503020204020204" pitchFamily="34" charset="0"/>
        </a:defRPr>
      </a:lvl9pPr>
    </p:titleStyle>
    <p:bodyStyle>
      <a:lvl1pPr marL="228600" indent="-182563" algn="l" rtl="0" eaLnBrk="1" fontAlgn="base" hangingPunct="1">
        <a:lnSpc>
          <a:spcPct val="90000"/>
        </a:lnSpc>
        <a:spcBef>
          <a:spcPts val="1400"/>
        </a:spcBef>
        <a:spcAft>
          <a:spcPct val="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563" algn="l" rtl="0" eaLnBrk="1" fontAlgn="base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0250" indent="-182563" algn="l" rtl="0" eaLnBrk="1" fontAlgn="base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4888" indent="-182563" algn="l" rtl="0" eaLnBrk="1" fontAlgn="base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79525" indent="-182563" algn="l" rtl="0" eaLnBrk="1" fontAlgn="base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ma.it/blog/2011/03/01/cos%E2%80%99e-e-quando-si-puo-parlare-di-marketing-management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extLst/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>
                <a:solidFill>
                  <a:schemeClr val="accent1">
                    <a:lumMod val="50000"/>
                  </a:schemeClr>
                </a:solidFill>
              </a:rPr>
              <a:t>Marketing</a:t>
            </a:r>
          </a:p>
        </p:txBody>
      </p:sp>
      <p:sp>
        <p:nvSpPr>
          <p:cNvPr id="4099" name="Sottotitolo 2"/>
          <p:cNvSpPr>
            <a:spLocks noGrp="1"/>
          </p:cNvSpPr>
          <p:nvPr>
            <p:ph type="subTitle" idx="1"/>
          </p:nvPr>
        </p:nvSpPr>
        <p:spPr>
          <a:xfrm>
            <a:off x="1709738" y="3870325"/>
            <a:ext cx="8767762" cy="1387475"/>
          </a:xfrm>
        </p:spPr>
        <p:txBody>
          <a:bodyPr/>
          <a:lstStyle/>
          <a:p>
            <a:pPr eaLnBrk="1" hangingPunct="1"/>
            <a:endParaRPr lang="it-IT" alt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ISTITUTO G. MARCONI - NOCERA INFERIORE                                                  prof. GIANFRANCO CELOTTO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855439-0C5B-4B09-BCD4-358690DD812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olo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838" cy="371475"/>
          </a:xfrm>
        </p:spPr>
        <p:txBody>
          <a:bodyPr/>
          <a:lstStyle/>
          <a:p>
            <a:pPr eaLnBrk="1" hangingPunct="1"/>
            <a:r>
              <a:rPr lang="it-IT" altLang="it-IT" sz="1600"/>
              <a:t>Segmentazione_9</a:t>
            </a:r>
          </a:p>
        </p:txBody>
      </p:sp>
      <p:sp>
        <p:nvSpPr>
          <p:cNvPr id="13315" name="Segnaposto contenuto 2"/>
          <p:cNvSpPr>
            <a:spLocks noGrp="1"/>
          </p:cNvSpPr>
          <p:nvPr>
            <p:ph idx="1"/>
          </p:nvPr>
        </p:nvSpPr>
        <p:spPr>
          <a:xfrm>
            <a:off x="1033463" y="1271588"/>
            <a:ext cx="9982200" cy="4824412"/>
          </a:xfrm>
        </p:spPr>
        <p:txBody>
          <a:bodyPr/>
          <a:lstStyle/>
          <a:p>
            <a:pPr eaLnBrk="1" hangingPunct="1"/>
            <a:r>
              <a:rPr lang="it-IT" altLang="it-IT" sz="4400"/>
              <a:t>Un processo che ogni giorno viene affinato dalle informazioni e si arricchisce dell’esperienza.</a:t>
            </a:r>
          </a:p>
          <a:p>
            <a:pPr eaLnBrk="1" hangingPunct="1"/>
            <a:r>
              <a:rPr lang="it-IT" altLang="it-IT" sz="4400"/>
              <a:t>Non esiste un modo univoco di segmentare il mercato, bisogna provare le diverse variabili da sole o combinate tra loro.</a:t>
            </a:r>
          </a:p>
          <a:p>
            <a:pPr eaLnBrk="1" hangingPunct="1"/>
            <a:endParaRPr lang="it-IT" altLang="it-IT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ISTITUTO G. MARCONI - NOCERA INFERIORE                                                  prof. GIANFRANCO CELOTTO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9B79D3-339B-49C7-98D0-E0C5404EA05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olo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838" cy="436563"/>
          </a:xfrm>
        </p:spPr>
        <p:txBody>
          <a:bodyPr/>
          <a:lstStyle/>
          <a:p>
            <a:pPr eaLnBrk="1" hangingPunct="1"/>
            <a:r>
              <a:rPr lang="it-IT" altLang="it-IT" sz="1600"/>
              <a:t>Segmentazione_10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914400" y="1046163"/>
          <a:ext cx="10244138" cy="5278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5253">
                  <a:extLst>
                    <a:ext uri="{9D8B030D-6E8A-4147-A177-3AD203B41FA5}">
                      <a16:colId xmlns:a16="http://schemas.microsoft.com/office/drawing/2014/main" val="1561099198"/>
                    </a:ext>
                  </a:extLst>
                </a:gridCol>
                <a:gridCol w="9378885">
                  <a:extLst>
                    <a:ext uri="{9D8B030D-6E8A-4147-A177-3AD203B41FA5}">
                      <a16:colId xmlns:a16="http://schemas.microsoft.com/office/drawing/2014/main" val="3164219099"/>
                    </a:ext>
                  </a:extLst>
                </a:gridCol>
              </a:tblGrid>
              <a:tr h="754062"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 marL="91442" marR="91442" marT="45724" marB="45724"/>
                </a:tc>
                <a:tc>
                  <a:txBody>
                    <a:bodyPr/>
                    <a:lstStyle/>
                    <a:p>
                      <a:r>
                        <a:rPr lang="it-IT" sz="4000" dirty="0"/>
                        <a:t>Sistemi di segmentazione</a:t>
                      </a:r>
                    </a:p>
                  </a:txBody>
                  <a:tcPr marL="91442" marR="91442" marT="45724" marB="45724"/>
                </a:tc>
                <a:extLst>
                  <a:ext uri="{0D108BD9-81ED-4DB2-BD59-A6C34878D82A}">
                    <a16:rowId xmlns:a16="http://schemas.microsoft.com/office/drawing/2014/main" val="707288740"/>
                  </a:ext>
                </a:extLst>
              </a:tr>
              <a:tr h="754062">
                <a:tc>
                  <a:txBody>
                    <a:bodyPr/>
                    <a:lstStyle/>
                    <a:p>
                      <a:r>
                        <a:rPr lang="it-IT" sz="4000" dirty="0"/>
                        <a:t>1</a:t>
                      </a:r>
                    </a:p>
                  </a:txBody>
                  <a:tcPr marL="91442" marR="91442" marT="45724" marB="45724"/>
                </a:tc>
                <a:tc>
                  <a:txBody>
                    <a:bodyPr/>
                    <a:lstStyle/>
                    <a:p>
                      <a:r>
                        <a:rPr lang="it-IT" sz="4000" dirty="0"/>
                        <a:t>Segmentazione geografica</a:t>
                      </a:r>
                    </a:p>
                  </a:txBody>
                  <a:tcPr marL="91442" marR="91442" marT="45724" marB="45724"/>
                </a:tc>
                <a:extLst>
                  <a:ext uri="{0D108BD9-81ED-4DB2-BD59-A6C34878D82A}">
                    <a16:rowId xmlns:a16="http://schemas.microsoft.com/office/drawing/2014/main" val="4111486589"/>
                  </a:ext>
                </a:extLst>
              </a:tr>
              <a:tr h="754062">
                <a:tc>
                  <a:txBody>
                    <a:bodyPr/>
                    <a:lstStyle/>
                    <a:p>
                      <a:r>
                        <a:rPr lang="it-IT" sz="4000" dirty="0"/>
                        <a:t>2</a:t>
                      </a:r>
                    </a:p>
                  </a:txBody>
                  <a:tcPr marL="91442" marR="91442" marT="45724" marB="45724"/>
                </a:tc>
                <a:tc>
                  <a:txBody>
                    <a:bodyPr/>
                    <a:lstStyle/>
                    <a:p>
                      <a:r>
                        <a:rPr lang="it-IT" sz="4000" dirty="0"/>
                        <a:t>Segmentazione demografica</a:t>
                      </a:r>
                    </a:p>
                  </a:txBody>
                  <a:tcPr marL="91442" marR="91442" marT="45724" marB="45724"/>
                </a:tc>
                <a:extLst>
                  <a:ext uri="{0D108BD9-81ED-4DB2-BD59-A6C34878D82A}">
                    <a16:rowId xmlns:a16="http://schemas.microsoft.com/office/drawing/2014/main" val="1870296226"/>
                  </a:ext>
                </a:extLst>
              </a:tr>
              <a:tr h="754062">
                <a:tc>
                  <a:txBody>
                    <a:bodyPr/>
                    <a:lstStyle/>
                    <a:p>
                      <a:r>
                        <a:rPr lang="it-IT" sz="4000" dirty="0"/>
                        <a:t>3</a:t>
                      </a:r>
                    </a:p>
                  </a:txBody>
                  <a:tcPr marL="91442" marR="91442" marT="45724" marB="45724"/>
                </a:tc>
                <a:tc>
                  <a:txBody>
                    <a:bodyPr/>
                    <a:lstStyle/>
                    <a:p>
                      <a:r>
                        <a:rPr lang="it-IT" sz="4000" dirty="0"/>
                        <a:t>Segmentazione psicografica</a:t>
                      </a:r>
                    </a:p>
                  </a:txBody>
                  <a:tcPr marL="91442" marR="91442" marT="45724" marB="45724"/>
                </a:tc>
                <a:extLst>
                  <a:ext uri="{0D108BD9-81ED-4DB2-BD59-A6C34878D82A}">
                    <a16:rowId xmlns:a16="http://schemas.microsoft.com/office/drawing/2014/main" val="2627585741"/>
                  </a:ext>
                </a:extLst>
              </a:tr>
              <a:tr h="754062">
                <a:tc>
                  <a:txBody>
                    <a:bodyPr/>
                    <a:lstStyle/>
                    <a:p>
                      <a:r>
                        <a:rPr lang="it-IT" sz="4000" dirty="0"/>
                        <a:t>4</a:t>
                      </a:r>
                    </a:p>
                  </a:txBody>
                  <a:tcPr marL="91442" marR="91442" marT="45724" marB="45724"/>
                </a:tc>
                <a:tc>
                  <a:txBody>
                    <a:bodyPr/>
                    <a:lstStyle/>
                    <a:p>
                      <a:r>
                        <a:rPr lang="it-IT" sz="4000" dirty="0"/>
                        <a:t>Segmentazione comportamentale</a:t>
                      </a:r>
                    </a:p>
                  </a:txBody>
                  <a:tcPr marL="91442" marR="91442" marT="45724" marB="45724"/>
                </a:tc>
                <a:extLst>
                  <a:ext uri="{0D108BD9-81ED-4DB2-BD59-A6C34878D82A}">
                    <a16:rowId xmlns:a16="http://schemas.microsoft.com/office/drawing/2014/main" val="3273982983"/>
                  </a:ext>
                </a:extLst>
              </a:tr>
              <a:tr h="754062">
                <a:tc>
                  <a:txBody>
                    <a:bodyPr/>
                    <a:lstStyle/>
                    <a:p>
                      <a:r>
                        <a:rPr lang="it-IT" sz="4000" dirty="0"/>
                        <a:t>5</a:t>
                      </a:r>
                    </a:p>
                  </a:txBody>
                  <a:tcPr marL="91442" marR="91442" marT="45724" marB="45724"/>
                </a:tc>
                <a:tc>
                  <a:txBody>
                    <a:bodyPr/>
                    <a:lstStyle/>
                    <a:p>
                      <a:r>
                        <a:rPr lang="it-IT" sz="4000" dirty="0"/>
                        <a:t>Segmentazione per quantità</a:t>
                      </a:r>
                    </a:p>
                  </a:txBody>
                  <a:tcPr marL="91442" marR="91442" marT="45724" marB="45724"/>
                </a:tc>
                <a:extLst>
                  <a:ext uri="{0D108BD9-81ED-4DB2-BD59-A6C34878D82A}">
                    <a16:rowId xmlns:a16="http://schemas.microsoft.com/office/drawing/2014/main" val="2368643458"/>
                  </a:ext>
                </a:extLst>
              </a:tr>
              <a:tr h="754062">
                <a:tc>
                  <a:txBody>
                    <a:bodyPr/>
                    <a:lstStyle/>
                    <a:p>
                      <a:r>
                        <a:rPr lang="it-IT" sz="4000" dirty="0"/>
                        <a:t>6</a:t>
                      </a:r>
                    </a:p>
                  </a:txBody>
                  <a:tcPr marL="91442" marR="91442" marT="45724" marB="45724"/>
                </a:tc>
                <a:tc>
                  <a:txBody>
                    <a:bodyPr/>
                    <a:lstStyle/>
                    <a:p>
                      <a:r>
                        <a:rPr lang="it-IT" sz="4000" dirty="0"/>
                        <a:t>Segmentazione per uso finale</a:t>
                      </a:r>
                    </a:p>
                  </a:txBody>
                  <a:tcPr marL="91442" marR="91442" marT="45724" marB="45724"/>
                </a:tc>
                <a:extLst>
                  <a:ext uri="{0D108BD9-81ED-4DB2-BD59-A6C34878D82A}">
                    <a16:rowId xmlns:a16="http://schemas.microsoft.com/office/drawing/2014/main" val="2224566328"/>
                  </a:ext>
                </a:extLst>
              </a:tr>
            </a:tbl>
          </a:graphicData>
        </a:graphic>
      </p:graphicFrame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ISTITUTO G. MARCONI - NOCERA INFERIORE                                                  prof. GIANFRANCO CELOTTO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9B79D3-339B-49C7-98D0-E0C5404EA05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olo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838" cy="463550"/>
          </a:xfrm>
        </p:spPr>
        <p:txBody>
          <a:bodyPr/>
          <a:lstStyle/>
          <a:p>
            <a:pPr eaLnBrk="1" hangingPunct="1"/>
            <a:r>
              <a:rPr lang="it-IT" altLang="it-IT" sz="1600"/>
              <a:t>Segmentazione_11</a:t>
            </a:r>
          </a:p>
        </p:txBody>
      </p:sp>
      <p:sp>
        <p:nvSpPr>
          <p:cNvPr id="15363" name="Segnaposto contenuto 2"/>
          <p:cNvSpPr>
            <a:spLocks noGrp="1"/>
          </p:cNvSpPr>
          <p:nvPr>
            <p:ph idx="1"/>
          </p:nvPr>
        </p:nvSpPr>
        <p:spPr>
          <a:xfrm>
            <a:off x="993775" y="1325563"/>
            <a:ext cx="10021888" cy="4770437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it-IT" sz="4000" dirty="0">
                <a:solidFill>
                  <a:schemeClr val="accent1">
                    <a:lumMod val="50000"/>
                  </a:schemeClr>
                </a:solidFill>
              </a:rPr>
              <a:t>Segmentazione psicografica</a:t>
            </a:r>
            <a:r>
              <a:rPr lang="it-IT" altLang="it-IT" sz="4000" dirty="0"/>
              <a:t>: tenta una distinzione di gruppo in base a valutazioni sulla personalità dell’acquirente, il suo stile di vita, la sua scala di valori, ecc. Esempi</a:t>
            </a:r>
          </a:p>
          <a:p>
            <a:pPr eaLnBrk="1" hangingPunct="1">
              <a:defRPr/>
            </a:pPr>
            <a:r>
              <a:rPr lang="it-IT" altLang="it-IT" sz="4000" dirty="0"/>
              <a:t>Personalità: coercitiva, estroversa, introversa, ecc.</a:t>
            </a:r>
          </a:p>
          <a:p>
            <a:pPr eaLnBrk="1" hangingPunct="1">
              <a:defRPr/>
            </a:pPr>
            <a:r>
              <a:rPr lang="it-IT" altLang="it-IT" sz="4000" dirty="0"/>
              <a:t>Autonomia: dipendente, indipendente, ecc.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ISTITUTO G. MARCONI - NOCERA INFERIORE                                                  prof. GIANFRANCO CELOTTO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9B79D3-339B-49C7-98D0-E0C5404EA05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olo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838" cy="396875"/>
          </a:xfrm>
        </p:spPr>
        <p:txBody>
          <a:bodyPr/>
          <a:lstStyle/>
          <a:p>
            <a:pPr eaLnBrk="1" hangingPunct="1"/>
            <a:r>
              <a:rPr lang="it-IT" altLang="it-IT" sz="1600"/>
              <a:t>Segmentazione_12</a:t>
            </a:r>
          </a:p>
        </p:txBody>
      </p:sp>
      <p:sp>
        <p:nvSpPr>
          <p:cNvPr id="16387" name="Segnaposto contenuto 2"/>
          <p:cNvSpPr>
            <a:spLocks noGrp="1"/>
          </p:cNvSpPr>
          <p:nvPr>
            <p:ph idx="1"/>
          </p:nvPr>
        </p:nvSpPr>
        <p:spPr>
          <a:xfrm>
            <a:off x="914400" y="1006475"/>
            <a:ext cx="10101263" cy="5089525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it-IT" sz="4000" dirty="0"/>
              <a:t>Autoritarismo: Autoritario, democratico, ecc.</a:t>
            </a:r>
          </a:p>
          <a:p>
            <a:pPr eaLnBrk="1" hangingPunct="1">
              <a:defRPr/>
            </a:pPr>
            <a:r>
              <a:rPr lang="it-IT" altLang="it-IT" sz="4000" dirty="0"/>
              <a:t>Leadership: leader, seguace, ecc.</a:t>
            </a:r>
          </a:p>
          <a:p>
            <a:pPr eaLnBrk="1" hangingPunct="1">
              <a:defRPr/>
            </a:pPr>
            <a:r>
              <a:rPr lang="it-IT" altLang="it-IT" sz="4000" dirty="0"/>
              <a:t>Ambizione: elevata, scarsa, ecc.</a:t>
            </a:r>
          </a:p>
          <a:p>
            <a:pPr eaLnBrk="1" hangingPunct="1">
              <a:defRPr/>
            </a:pPr>
            <a:r>
              <a:rPr lang="it-IT" altLang="it-IT" sz="4000" dirty="0"/>
              <a:t>Comportamento: formale, disinvolto, ecc.</a:t>
            </a:r>
          </a:p>
          <a:p>
            <a:pPr eaLnBrk="1" hangingPunct="1">
              <a:defRPr/>
            </a:pPr>
            <a:r>
              <a:rPr lang="it-IT" altLang="it-IT" sz="4000" dirty="0">
                <a:solidFill>
                  <a:schemeClr val="accent1">
                    <a:lumMod val="50000"/>
                  </a:schemeClr>
                </a:solidFill>
              </a:rPr>
              <a:t>La segmentazione comportamentale, effettua una distinzione  in base a fattori comuni di scelta del prodotto o comportamenti di acquisto</a:t>
            </a:r>
          </a:p>
          <a:p>
            <a:pPr eaLnBrk="1" hangingPunct="1">
              <a:defRPr/>
            </a:pPr>
            <a:endParaRPr lang="it-IT" alt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ISTITUTO G. MARCONI - NOCERA INFERIORE                                                  prof. GIANFRANCO CELOTTO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9B79D3-339B-49C7-98D0-E0C5404EA05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olo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838" cy="411163"/>
          </a:xfrm>
        </p:spPr>
        <p:txBody>
          <a:bodyPr/>
          <a:lstStyle/>
          <a:p>
            <a:pPr eaLnBrk="1" hangingPunct="1"/>
            <a:r>
              <a:rPr lang="it-IT" altLang="it-IT" sz="1600"/>
              <a:t>Segmentazione_13</a:t>
            </a:r>
          </a:p>
        </p:txBody>
      </p:sp>
      <p:sp>
        <p:nvSpPr>
          <p:cNvPr id="17411" name="Segnaposto contenuto 2"/>
          <p:cNvSpPr>
            <a:spLocks noGrp="1"/>
          </p:cNvSpPr>
          <p:nvPr>
            <p:ph idx="1"/>
          </p:nvPr>
        </p:nvSpPr>
        <p:spPr>
          <a:xfrm>
            <a:off x="1143000" y="1258888"/>
            <a:ext cx="9872663" cy="4837112"/>
          </a:xfrm>
        </p:spPr>
        <p:txBody>
          <a:bodyPr/>
          <a:lstStyle/>
          <a:p>
            <a:pPr eaLnBrk="1" hangingPunct="1"/>
            <a:r>
              <a:rPr lang="it-IT" altLang="it-IT" sz="4000"/>
              <a:t>Esempio:</a:t>
            </a:r>
          </a:p>
          <a:p>
            <a:pPr eaLnBrk="1" hangingPunct="1"/>
            <a:r>
              <a:rPr lang="it-IT" altLang="it-IT" sz="4000"/>
              <a:t>Occasione di acquisto: casuale, costante, occasione speciale;</a:t>
            </a:r>
          </a:p>
          <a:p>
            <a:pPr eaLnBrk="1" hangingPunct="1"/>
            <a:r>
              <a:rPr lang="it-IT" altLang="it-IT" sz="4000"/>
              <a:t>Tipo di clientela: consolidato, fluttuante, potenziale;</a:t>
            </a:r>
          </a:p>
          <a:p>
            <a:pPr eaLnBrk="1" hangingPunct="1"/>
            <a:r>
              <a:rPr lang="it-IT" altLang="it-IT" sz="4000"/>
              <a:t>Grado di lealtà: alta, media, scarsa, inesistente;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ISTITUTO G. MARCONI - NOCERA INFERIORE                                                  prof. GIANFRANCO CELOTTO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9B79D3-339B-49C7-98D0-E0C5404EA05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olo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838" cy="569913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it-IT" sz="3200" dirty="0">
                <a:solidFill>
                  <a:schemeClr val="accent1">
                    <a:lumMod val="50000"/>
                  </a:schemeClr>
                </a:solidFill>
              </a:rPr>
              <a:t>Segmentazione del mercato automobilistico</a:t>
            </a:r>
          </a:p>
        </p:txBody>
      </p:sp>
      <p:sp>
        <p:nvSpPr>
          <p:cNvPr id="18435" name="Segnaposto contenuto 2"/>
          <p:cNvSpPr>
            <a:spLocks noGrp="1"/>
          </p:cNvSpPr>
          <p:nvPr>
            <p:ph idx="1"/>
          </p:nvPr>
        </p:nvSpPr>
        <p:spPr>
          <a:xfrm>
            <a:off x="1143000" y="1444625"/>
            <a:ext cx="9872663" cy="4651375"/>
          </a:xfrm>
        </p:spPr>
        <p:txBody>
          <a:bodyPr/>
          <a:lstStyle/>
          <a:p>
            <a:pPr eaLnBrk="1" hangingPunct="1"/>
            <a:r>
              <a:rPr lang="it-IT" altLang="it-IT" sz="4400"/>
              <a:t>A - city car</a:t>
            </a:r>
          </a:p>
          <a:p>
            <a:pPr eaLnBrk="1" hangingPunct="1"/>
            <a:r>
              <a:rPr lang="it-IT" altLang="it-IT" sz="4400"/>
              <a:t>B - utilitarie</a:t>
            </a:r>
          </a:p>
          <a:p>
            <a:pPr eaLnBrk="1" hangingPunct="1"/>
            <a:r>
              <a:rPr lang="it-IT" altLang="it-IT" sz="4400"/>
              <a:t>C - medie</a:t>
            </a:r>
          </a:p>
          <a:p>
            <a:pPr eaLnBrk="1" hangingPunct="1"/>
            <a:r>
              <a:rPr lang="it-IT" altLang="it-IT" sz="4400"/>
              <a:t>D - medie sup. </a:t>
            </a:r>
          </a:p>
          <a:p>
            <a:pPr eaLnBrk="1" hangingPunct="1"/>
            <a:r>
              <a:rPr lang="it-IT" altLang="it-IT" sz="4400"/>
              <a:t>E - superiori</a:t>
            </a:r>
          </a:p>
          <a:p>
            <a:pPr eaLnBrk="1" hangingPunct="1"/>
            <a:r>
              <a:rPr lang="it-IT" altLang="it-IT" sz="4400"/>
              <a:t>F - alto di gamma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ISTITUTO G. MARCONI - NOCERA INFERIORE                                                  prof. GIANFRANCO CELOTTO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9B79D3-339B-49C7-98D0-E0C5404EA05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olo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838" cy="701675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it-IT" dirty="0">
                <a:solidFill>
                  <a:schemeClr val="accent1">
                    <a:lumMod val="50000"/>
                  </a:schemeClr>
                </a:solidFill>
              </a:rPr>
              <a:t>Definizione di Marketing</a:t>
            </a:r>
          </a:p>
        </p:txBody>
      </p:sp>
      <p:sp>
        <p:nvSpPr>
          <p:cNvPr id="19459" name="Segnaposto contenuto 2"/>
          <p:cNvSpPr>
            <a:spLocks noGrp="1"/>
          </p:cNvSpPr>
          <p:nvPr>
            <p:ph idx="1"/>
          </p:nvPr>
        </p:nvSpPr>
        <p:spPr>
          <a:xfrm>
            <a:off x="1046163" y="1219200"/>
            <a:ext cx="9969500" cy="4876800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it-IT" sz="4000" dirty="0"/>
              <a:t>Oggi, tutti utilizziamo con disinvoltura il termine marketing e ciascuno di noi ha una nozione generale di </a:t>
            </a:r>
            <a:r>
              <a:rPr lang="it-IT" altLang="it-IT" sz="4000" b="1" dirty="0"/>
              <a:t>cosa è il marketing</a:t>
            </a:r>
            <a:r>
              <a:rPr lang="it-IT" altLang="it-IT" sz="4000" dirty="0"/>
              <a:t>. </a:t>
            </a:r>
            <a:r>
              <a:rPr lang="it-IT" altLang="it-IT" sz="4000" dirty="0">
                <a:solidFill>
                  <a:schemeClr val="accent1">
                    <a:lumMod val="50000"/>
                  </a:schemeClr>
                </a:solidFill>
              </a:rPr>
              <a:t>Ma qual è una definizione precisa di questo elemento strategico dell’economia aziendale ? </a:t>
            </a:r>
            <a:r>
              <a:rPr lang="it-IT" altLang="it-IT" sz="4000" dirty="0"/>
              <a:t>Per comprendere appieno di cosa stiamo parlando, partiamo dalla spiegazione che, del marketing, ne dà uno dei massimi esperti: </a:t>
            </a:r>
            <a:r>
              <a:rPr lang="it-IT" altLang="it-IT" sz="4000" b="1" dirty="0"/>
              <a:t>Philip </a:t>
            </a:r>
            <a:r>
              <a:rPr lang="it-IT" altLang="it-IT" sz="4000" b="1" dirty="0" err="1"/>
              <a:t>Kotler</a:t>
            </a:r>
            <a:r>
              <a:rPr lang="it-IT" altLang="it-IT" sz="4000" dirty="0"/>
              <a:t>.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ISTITUTO G. MARCONI - NOCERA INFERIORE                                                  prof. GIANFRANCO CELOTTO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9B79D3-339B-49C7-98D0-E0C5404EA05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olo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838" cy="490538"/>
          </a:xfrm>
        </p:spPr>
        <p:txBody>
          <a:bodyPr/>
          <a:lstStyle/>
          <a:p>
            <a:pPr eaLnBrk="1" hangingPunct="1"/>
            <a:endParaRPr lang="it-IT" altLang="it-IT"/>
          </a:p>
        </p:txBody>
      </p:sp>
      <p:sp>
        <p:nvSpPr>
          <p:cNvPr id="20483" name="Segnaposto contenuto 2"/>
          <p:cNvSpPr>
            <a:spLocks noGrp="1"/>
          </p:cNvSpPr>
          <p:nvPr>
            <p:ph idx="1"/>
          </p:nvPr>
        </p:nvSpPr>
        <p:spPr>
          <a:xfrm>
            <a:off x="1143000" y="1484313"/>
            <a:ext cx="9872663" cy="4611687"/>
          </a:xfrm>
        </p:spPr>
        <p:txBody>
          <a:bodyPr/>
          <a:lstStyle/>
          <a:p>
            <a:pPr eaLnBrk="1" hangingPunct="1"/>
            <a:r>
              <a:rPr lang="it-IT" altLang="it-IT" sz="4400"/>
              <a:t> </a:t>
            </a:r>
            <a:r>
              <a:rPr lang="it-IT" altLang="it-IT" sz="4400" b="1"/>
              <a:t>Philip Kotler </a:t>
            </a:r>
            <a:r>
              <a:rPr lang="it-IT" altLang="it-IT" sz="4400"/>
              <a:t> nella sua opera fondamentale </a:t>
            </a:r>
            <a:r>
              <a:rPr lang="it-IT" altLang="it-IT" sz="4400" b="1">
                <a:hlinkClick r:id="rId2" tooltip="Cos'è il marketing management"/>
              </a:rPr>
              <a:t>marketing management</a:t>
            </a:r>
            <a:r>
              <a:rPr lang="it-IT" altLang="it-IT" sz="4400"/>
              <a:t>, ci fornisce </a:t>
            </a:r>
            <a:r>
              <a:rPr lang="it-IT" altLang="it-IT" sz="4400" b="1"/>
              <a:t>una definizione semplice ed esplicativa</a:t>
            </a:r>
            <a:r>
              <a:rPr lang="it-IT" altLang="it-IT" sz="4400"/>
              <a:t>:</a:t>
            </a:r>
          </a:p>
          <a:p>
            <a:pPr eaLnBrk="1" hangingPunct="1"/>
            <a:r>
              <a:rPr lang="it-IT" altLang="it-IT" sz="4400" i="1"/>
              <a:t>“Il marketing consiste nell’individuazione e nel soddisfacimento dei bisogni umani e sociali”.</a:t>
            </a:r>
            <a:endParaRPr lang="it-IT" altLang="it-IT" sz="4400"/>
          </a:p>
          <a:p>
            <a:pPr eaLnBrk="1" hangingPunct="1"/>
            <a:endParaRPr lang="it-IT" altLang="it-IT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ISTITUTO G. MARCONI - NOCERA INFERIORE                                                  prof. GIANFRANCO CELOTTO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9B79D3-339B-49C7-98D0-E0C5404EA05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altLang="it-IT"/>
          </a:p>
        </p:txBody>
      </p:sp>
      <p:sp>
        <p:nvSpPr>
          <p:cNvPr id="21507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altLang="it-IT" sz="4400" b="1" dirty="0"/>
              <a:t>dal punto di vista manageriale</a:t>
            </a:r>
            <a:r>
              <a:rPr lang="it-IT" altLang="it-IT" sz="4400" dirty="0"/>
              <a:t>, Il marketing, è:</a:t>
            </a:r>
          </a:p>
          <a:p>
            <a:pPr eaLnBrk="1" hangingPunct="1">
              <a:defRPr/>
            </a:pPr>
            <a:r>
              <a:rPr lang="it-IT" altLang="it-IT" sz="4400" i="1" dirty="0">
                <a:solidFill>
                  <a:schemeClr val="accent1">
                    <a:lumMod val="50000"/>
                  </a:schemeClr>
                </a:solidFill>
              </a:rPr>
              <a:t>La </a:t>
            </a:r>
            <a:r>
              <a:rPr lang="it-IT" altLang="it-IT" sz="4400" b="1" i="1" dirty="0">
                <a:solidFill>
                  <a:schemeClr val="accent1">
                    <a:lumMod val="50000"/>
                  </a:schemeClr>
                </a:solidFill>
              </a:rPr>
              <a:t>capacità di creare il prodotto giusto</a:t>
            </a:r>
            <a:r>
              <a:rPr lang="it-IT" altLang="it-IT" sz="4400" i="1" dirty="0">
                <a:solidFill>
                  <a:schemeClr val="accent1">
                    <a:lumMod val="50000"/>
                  </a:schemeClr>
                </a:solidFill>
              </a:rPr>
              <a:t> sulla base dell’analisi delle ricerche di mercato.</a:t>
            </a:r>
            <a:endParaRPr lang="it-IT" altLang="it-IT" sz="4400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it-IT" alt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ISTITUTO G. MARCONI - NOCERA INFERIORE                                                  prof. GIANFRANCO CELOTTO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9B79D3-339B-49C7-98D0-E0C5404EA053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olo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838" cy="596900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it-IT" dirty="0">
                <a:solidFill>
                  <a:schemeClr val="accent1">
                    <a:lumMod val="50000"/>
                  </a:schemeClr>
                </a:solidFill>
              </a:rPr>
              <a:t>Il marketing mix</a:t>
            </a:r>
          </a:p>
        </p:txBody>
      </p:sp>
      <p:sp>
        <p:nvSpPr>
          <p:cNvPr id="22531" name="Segnaposto contenuto 2"/>
          <p:cNvSpPr>
            <a:spLocks noGrp="1"/>
          </p:cNvSpPr>
          <p:nvPr>
            <p:ph idx="1"/>
          </p:nvPr>
        </p:nvSpPr>
        <p:spPr>
          <a:xfrm>
            <a:off x="954088" y="1338263"/>
            <a:ext cx="10061575" cy="4757737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it-IT" sz="4000" dirty="0">
                <a:solidFill>
                  <a:schemeClr val="accent1">
                    <a:lumMod val="50000"/>
                  </a:schemeClr>
                </a:solidFill>
              </a:rPr>
              <a:t>Il marketing mix </a:t>
            </a:r>
            <a:r>
              <a:rPr lang="it-IT" altLang="it-IT" sz="4000" dirty="0"/>
              <a:t>è l’insieme delle variabili (leve) che l’imprenditore controlla e che influenzano la risposta di acquisto del compratore.</a:t>
            </a:r>
          </a:p>
          <a:p>
            <a:pPr eaLnBrk="1" hangingPunct="1">
              <a:defRPr/>
            </a:pPr>
            <a:r>
              <a:rPr lang="it-IT" altLang="it-IT" sz="4000" dirty="0">
                <a:solidFill>
                  <a:srgbClr val="00B050"/>
                </a:solidFill>
              </a:rPr>
              <a:t>Prodotto, Prezzo, Promozione e Posto </a:t>
            </a:r>
          </a:p>
          <a:p>
            <a:pPr eaLnBrk="1" hangingPunct="1">
              <a:defRPr/>
            </a:pPr>
            <a:r>
              <a:rPr lang="it-IT" altLang="it-IT" sz="4000" dirty="0">
                <a:solidFill>
                  <a:schemeClr val="accent1">
                    <a:lumMod val="50000"/>
                  </a:schemeClr>
                </a:solidFill>
              </a:rPr>
              <a:t>Prodotto</a:t>
            </a:r>
            <a:r>
              <a:rPr lang="it-IT" altLang="it-IT" sz="4000" dirty="0"/>
              <a:t> (qualità, design, packaging, gamma, assortimento, rinnovamento linee, nuovi prodotti, ecc.)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ISTITUTO G. MARCONI - NOCERA INFERIORE                                                  prof. GIANFRANCO CELOTTO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9B79D3-339B-49C7-98D0-E0C5404EA053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altLang="it-IT" dirty="0">
                <a:solidFill>
                  <a:schemeClr val="accent1">
                    <a:lumMod val="50000"/>
                  </a:schemeClr>
                </a:solidFill>
              </a:rPr>
              <a:t>La segmentazione del mercato</a:t>
            </a:r>
          </a:p>
        </p:txBody>
      </p:sp>
      <p:sp>
        <p:nvSpPr>
          <p:cNvPr id="512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altLang="it-IT" sz="4400"/>
              <a:t>A partire dagli anni 1970, con il crollo della teoria dello sviluppo illimitato, l’espansione è frutto dell’incremento della quota di uno specifico mercato, piuttosto che di una crescita dei consumi nel loro complesso.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ISTITUTO G. MARCONI - NOCERA INFERIORE                                                  prof. GIANFRANCO CELOTTO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9B79D3-339B-49C7-98D0-E0C5404EA05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olo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838" cy="503238"/>
          </a:xfrm>
        </p:spPr>
        <p:txBody>
          <a:bodyPr/>
          <a:lstStyle/>
          <a:p>
            <a:pPr eaLnBrk="1" hangingPunct="1"/>
            <a:r>
              <a:rPr lang="it-IT" altLang="it-IT" sz="1600"/>
              <a:t>Marketing mix_2</a:t>
            </a:r>
          </a:p>
        </p:txBody>
      </p:sp>
      <p:sp>
        <p:nvSpPr>
          <p:cNvPr id="23555" name="Segnaposto contenuto 2"/>
          <p:cNvSpPr>
            <a:spLocks noGrp="1"/>
          </p:cNvSpPr>
          <p:nvPr>
            <p:ph idx="1"/>
          </p:nvPr>
        </p:nvSpPr>
        <p:spPr>
          <a:xfrm>
            <a:off x="1143000" y="1404938"/>
            <a:ext cx="9872663" cy="4691062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it-IT" sz="4000" dirty="0">
                <a:solidFill>
                  <a:schemeClr val="accent1">
                    <a:lumMod val="50000"/>
                  </a:schemeClr>
                </a:solidFill>
              </a:rPr>
              <a:t>Prezzo</a:t>
            </a:r>
            <a:r>
              <a:rPr lang="it-IT" altLang="it-IT" sz="4000" dirty="0">
                <a:solidFill>
                  <a:srgbClr val="0070C0"/>
                </a:solidFill>
              </a:rPr>
              <a:t> </a:t>
            </a:r>
            <a:r>
              <a:rPr lang="it-IT" altLang="it-IT" sz="4000" dirty="0"/>
              <a:t>(Livello, margine di contribuzione, fissazione del prezzo specifico);</a:t>
            </a:r>
          </a:p>
          <a:p>
            <a:pPr eaLnBrk="1" hangingPunct="1">
              <a:defRPr/>
            </a:pPr>
            <a:r>
              <a:rPr lang="it-IT" altLang="it-IT" sz="4000" dirty="0">
                <a:solidFill>
                  <a:schemeClr val="accent1">
                    <a:lumMod val="50000"/>
                  </a:schemeClr>
                </a:solidFill>
              </a:rPr>
              <a:t>Promozione</a:t>
            </a:r>
            <a:r>
              <a:rPr lang="it-IT" altLang="it-IT" sz="4000" dirty="0">
                <a:solidFill>
                  <a:srgbClr val="0070C0"/>
                </a:solidFill>
              </a:rPr>
              <a:t> </a:t>
            </a:r>
            <a:r>
              <a:rPr lang="it-IT" altLang="it-IT" sz="4000" dirty="0"/>
              <a:t>(Politica di comunicazione e immagine, Pubbliche Relazioni, Pubblicità, Fiere e Convegni, Meeting);</a:t>
            </a:r>
          </a:p>
          <a:p>
            <a:pPr eaLnBrk="1" hangingPunct="1">
              <a:defRPr/>
            </a:pPr>
            <a:r>
              <a:rPr lang="it-IT" altLang="it-IT" sz="4000" dirty="0">
                <a:solidFill>
                  <a:schemeClr val="accent1">
                    <a:lumMod val="50000"/>
                  </a:schemeClr>
                </a:solidFill>
              </a:rPr>
              <a:t>Posto o Distribuzione </a:t>
            </a:r>
            <a:r>
              <a:rPr lang="it-IT" altLang="it-IT" sz="4000" dirty="0"/>
              <a:t>(Punti vendita, logistica e distribuzione, canali commerciali)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ISTITUTO G. MARCONI - NOCERA INFERIORE                                                  prof. GIANFRANCO CELOTTO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9B79D3-339B-49C7-98D0-E0C5404EA053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olo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838" cy="384175"/>
          </a:xfrm>
        </p:spPr>
        <p:txBody>
          <a:bodyPr/>
          <a:lstStyle/>
          <a:p>
            <a:pPr eaLnBrk="1" hangingPunct="1"/>
            <a:r>
              <a:rPr lang="it-IT" altLang="it-IT" sz="1600"/>
              <a:t>Marketing mix_3</a:t>
            </a:r>
          </a:p>
        </p:txBody>
      </p:sp>
      <p:sp>
        <p:nvSpPr>
          <p:cNvPr id="24579" name="Segnaposto contenuto 2"/>
          <p:cNvSpPr>
            <a:spLocks noGrp="1"/>
          </p:cNvSpPr>
          <p:nvPr>
            <p:ph idx="1"/>
          </p:nvPr>
        </p:nvSpPr>
        <p:spPr>
          <a:xfrm>
            <a:off x="1006475" y="1192213"/>
            <a:ext cx="10009188" cy="4903787"/>
          </a:xfrm>
        </p:spPr>
        <p:txBody>
          <a:bodyPr/>
          <a:lstStyle/>
          <a:p>
            <a:pPr eaLnBrk="1" hangingPunct="1"/>
            <a:r>
              <a:rPr lang="it-IT" altLang="it-IT" sz="4400"/>
              <a:t>Utilizzando queste quattro leve, l’impresa perfeziona il suo piano di marketing, definisce le strategie commerciali ed elabora i piani di vendita. Ad esempio per raggiungere gli obiettivi di vendita è possibile utilizzare contemporaneamente: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ISTITUTO G. MARCONI - NOCERA INFERIORE                                                  prof. GIANFRANCO CELOTTO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9B79D3-339B-49C7-98D0-E0C5404EA053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olo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838" cy="490538"/>
          </a:xfrm>
        </p:spPr>
        <p:txBody>
          <a:bodyPr/>
          <a:lstStyle/>
          <a:p>
            <a:pPr eaLnBrk="1" hangingPunct="1"/>
            <a:r>
              <a:rPr lang="it-IT" altLang="it-IT" sz="1600"/>
              <a:t>Il marketing mix_4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914400" y="1100138"/>
          <a:ext cx="10101263" cy="3876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01263">
                  <a:extLst>
                    <a:ext uri="{9D8B030D-6E8A-4147-A177-3AD203B41FA5}">
                      <a16:colId xmlns:a16="http://schemas.microsoft.com/office/drawing/2014/main" val="1601437378"/>
                    </a:ext>
                  </a:extLst>
                </a:gridCol>
              </a:tblGrid>
              <a:tr h="701155">
                <a:tc>
                  <a:txBody>
                    <a:bodyPr/>
                    <a:lstStyle/>
                    <a:p>
                      <a:r>
                        <a:rPr lang="it-IT" sz="4000" dirty="0">
                          <a:solidFill>
                            <a:schemeClr val="bg1"/>
                          </a:solidFill>
                        </a:rPr>
                        <a:t>Diminuire i prezzi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3114824000"/>
                  </a:ext>
                </a:extLst>
              </a:tr>
              <a:tr h="701155">
                <a:tc>
                  <a:txBody>
                    <a:bodyPr/>
                    <a:lstStyle/>
                    <a:p>
                      <a:r>
                        <a:rPr lang="it-IT" sz="4000" dirty="0"/>
                        <a:t>Aumentare l’investimento pubblicitario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809660570"/>
                  </a:ext>
                </a:extLst>
              </a:tr>
              <a:tr h="701155">
                <a:tc>
                  <a:txBody>
                    <a:bodyPr/>
                    <a:lstStyle/>
                    <a:p>
                      <a:r>
                        <a:rPr lang="it-IT" sz="4000" dirty="0"/>
                        <a:t>Motivare di più la forza vendita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810681528"/>
                  </a:ext>
                </a:extLst>
              </a:tr>
              <a:tr h="701155">
                <a:tc>
                  <a:txBody>
                    <a:bodyPr/>
                    <a:lstStyle/>
                    <a:p>
                      <a:r>
                        <a:rPr lang="it-IT" sz="4000" dirty="0"/>
                        <a:t>Proporre un nuovo tipo di confezione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3010492264"/>
                  </a:ext>
                </a:extLst>
              </a:tr>
              <a:tr h="701155">
                <a:tc>
                  <a:txBody>
                    <a:bodyPr/>
                    <a:lstStyle/>
                    <a:p>
                      <a:r>
                        <a:rPr lang="it-IT" sz="4000" dirty="0"/>
                        <a:t>Altre soluzioni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245378560"/>
                  </a:ext>
                </a:extLst>
              </a:tr>
              <a:tr h="370901"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211328492"/>
                  </a:ext>
                </a:extLst>
              </a:tr>
            </a:tbl>
          </a:graphicData>
        </a:graphic>
      </p:graphicFrame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ISTITUTO G. MARCONI - NOCERA INFERIORE                                                  prof. GIANFRANCO CELOTTO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9B79D3-339B-49C7-98D0-E0C5404EA053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olo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838" cy="503238"/>
          </a:xfrm>
        </p:spPr>
        <p:txBody>
          <a:bodyPr/>
          <a:lstStyle/>
          <a:p>
            <a:pPr eaLnBrk="1" hangingPunct="1"/>
            <a:r>
              <a:rPr lang="it-IT" altLang="it-IT" sz="1600"/>
              <a:t>Marketing mix_5</a:t>
            </a:r>
          </a:p>
        </p:txBody>
      </p:sp>
      <p:sp>
        <p:nvSpPr>
          <p:cNvPr id="26627" name="Segnaposto contenuto 2"/>
          <p:cNvSpPr>
            <a:spLocks noGrp="1"/>
          </p:cNvSpPr>
          <p:nvPr>
            <p:ph idx="1"/>
          </p:nvPr>
        </p:nvSpPr>
        <p:spPr>
          <a:xfrm>
            <a:off x="1143000" y="1006475"/>
            <a:ext cx="9872663" cy="5089525"/>
          </a:xfrm>
        </p:spPr>
        <p:txBody>
          <a:bodyPr/>
          <a:lstStyle/>
          <a:p>
            <a:pPr eaLnBrk="1" hangingPunct="1"/>
            <a:r>
              <a:rPr lang="it-IT" altLang="it-IT" sz="4000"/>
              <a:t>L’abilità sta nella continua capacità di utilizzare le diverse leve, utilizzando di volta in volta  la combinazione che consente di raggiungere gli obiettivi.</a:t>
            </a:r>
          </a:p>
          <a:p>
            <a:pPr eaLnBrk="1" hangingPunct="1"/>
            <a:r>
              <a:rPr lang="it-IT" altLang="it-IT" sz="4000"/>
              <a:t>Altro criterio da seguire nella progettazione del marketing mix ottimale è lo studio della concorrenza sia in termini di imitazione che in termini di prefigurazione della reazione concorrenziale.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ISTITUTO G. MARCONI - NOCERA INFERIORE                                                  prof. GIANFRANCO CELOTTO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9B79D3-339B-49C7-98D0-E0C5404EA053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olo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838" cy="411163"/>
          </a:xfrm>
        </p:spPr>
        <p:txBody>
          <a:bodyPr/>
          <a:lstStyle/>
          <a:p>
            <a:pPr>
              <a:defRPr/>
            </a:pPr>
            <a:r>
              <a:rPr lang="it-IT" altLang="it-IT" sz="4000" dirty="0">
                <a:solidFill>
                  <a:schemeClr val="accent1">
                    <a:lumMod val="50000"/>
                  </a:schemeClr>
                </a:solidFill>
              </a:rPr>
              <a:t>Determinazione del prezzo obiettivo</a:t>
            </a:r>
          </a:p>
        </p:txBody>
      </p:sp>
      <p:sp>
        <p:nvSpPr>
          <p:cNvPr id="27651" name="Segnaposto contenuto 2"/>
          <p:cNvSpPr>
            <a:spLocks noGrp="1"/>
          </p:cNvSpPr>
          <p:nvPr>
            <p:ph idx="1"/>
          </p:nvPr>
        </p:nvSpPr>
        <p:spPr>
          <a:xfrm>
            <a:off x="795338" y="1020763"/>
            <a:ext cx="10614025" cy="5221287"/>
          </a:xfrm>
        </p:spPr>
        <p:txBody>
          <a:bodyPr/>
          <a:lstStyle/>
          <a:p>
            <a:pPr>
              <a:defRPr/>
            </a:pPr>
            <a:r>
              <a:rPr lang="it-IT" altLang="it-IT" sz="4000" dirty="0"/>
              <a:t>Come si determina il prezzo del prodotto/servizio ?</a:t>
            </a:r>
          </a:p>
          <a:p>
            <a:pPr>
              <a:defRPr/>
            </a:pPr>
            <a:r>
              <a:rPr lang="it-IT" altLang="it-IT" sz="4000" dirty="0"/>
              <a:t>I metodi che di solito vengono applicati sono quattro:</a:t>
            </a:r>
          </a:p>
          <a:p>
            <a:pPr>
              <a:defRPr/>
            </a:pPr>
            <a:r>
              <a:rPr lang="it-IT" altLang="it-IT" sz="4000" dirty="0"/>
              <a:t>1</a:t>
            </a:r>
            <a:r>
              <a:rPr lang="it-IT" altLang="it-IT" sz="4000" dirty="0">
                <a:solidFill>
                  <a:srgbClr val="00B050"/>
                </a:solidFill>
              </a:rPr>
              <a:t>) Metodo del costo reale;</a:t>
            </a:r>
          </a:p>
          <a:p>
            <a:pPr>
              <a:defRPr/>
            </a:pPr>
            <a:r>
              <a:rPr lang="it-IT" altLang="it-IT" sz="4000" dirty="0"/>
              <a:t>2</a:t>
            </a:r>
            <a:r>
              <a:rPr lang="it-IT" altLang="it-IT" sz="4000" dirty="0">
                <a:solidFill>
                  <a:srgbClr val="0070C0"/>
                </a:solidFill>
              </a:rPr>
              <a:t>) </a:t>
            </a:r>
            <a:r>
              <a:rPr lang="it-IT" altLang="it-IT" sz="4000" dirty="0">
                <a:solidFill>
                  <a:schemeClr val="accent1">
                    <a:lumMod val="75000"/>
                  </a:schemeClr>
                </a:solidFill>
              </a:rPr>
              <a:t>Metodo del Punto di Equilibrio;</a:t>
            </a:r>
          </a:p>
          <a:p>
            <a:pPr>
              <a:defRPr/>
            </a:pPr>
            <a:r>
              <a:rPr lang="it-IT" altLang="it-IT" sz="4000" dirty="0"/>
              <a:t>3</a:t>
            </a:r>
            <a:r>
              <a:rPr lang="it-IT" altLang="it-IT" sz="4000" dirty="0">
                <a:solidFill>
                  <a:srgbClr val="00B050"/>
                </a:solidFill>
              </a:rPr>
              <a:t>) Metodo del Valore percepito;</a:t>
            </a:r>
          </a:p>
          <a:p>
            <a:pPr>
              <a:defRPr/>
            </a:pPr>
            <a:r>
              <a:rPr lang="it-IT" altLang="it-IT" sz="4000" dirty="0"/>
              <a:t>4)</a:t>
            </a:r>
            <a:r>
              <a:rPr lang="it-IT" altLang="it-IT" sz="4000" dirty="0">
                <a:solidFill>
                  <a:schemeClr val="accent3"/>
                </a:solidFill>
              </a:rPr>
              <a:t> Metodo dei prezzi correnti;</a:t>
            </a:r>
          </a:p>
          <a:p>
            <a:pPr>
              <a:defRPr/>
            </a:pPr>
            <a:endParaRPr lang="it-IT" altLang="it-IT" sz="4000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ISTITUTO G. MARCONI - NOCERA INFERIORE                                                  prof. GIANFRANCO CELOTTO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9B79D3-339B-49C7-98D0-E0C5404EA053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olo 1"/>
          <p:cNvSpPr>
            <a:spLocks noGrp="1"/>
          </p:cNvSpPr>
          <p:nvPr>
            <p:ph type="title"/>
          </p:nvPr>
        </p:nvSpPr>
        <p:spPr>
          <a:xfrm>
            <a:off x="1046163" y="609600"/>
            <a:ext cx="9972675" cy="436563"/>
          </a:xfrm>
        </p:spPr>
        <p:txBody>
          <a:bodyPr/>
          <a:lstStyle/>
          <a:p>
            <a:r>
              <a:rPr lang="it-IT" altLang="it-IT" sz="1600"/>
              <a:t>Determinazione del prezzo obiettivo</a:t>
            </a:r>
          </a:p>
        </p:txBody>
      </p:sp>
      <p:sp>
        <p:nvSpPr>
          <p:cNvPr id="28675" name="Segnaposto contenuto 2"/>
          <p:cNvSpPr>
            <a:spLocks noGrp="1"/>
          </p:cNvSpPr>
          <p:nvPr>
            <p:ph idx="1"/>
          </p:nvPr>
        </p:nvSpPr>
        <p:spPr>
          <a:xfrm>
            <a:off x="795338" y="1046163"/>
            <a:ext cx="10220325" cy="5102225"/>
          </a:xfrm>
        </p:spPr>
        <p:txBody>
          <a:bodyPr/>
          <a:lstStyle/>
          <a:p>
            <a:pPr>
              <a:defRPr/>
            </a:pPr>
            <a:r>
              <a:rPr lang="it-IT" altLang="it-IT" sz="4000" dirty="0">
                <a:solidFill>
                  <a:schemeClr val="accent6">
                    <a:lumMod val="75000"/>
                  </a:schemeClr>
                </a:solidFill>
              </a:rPr>
              <a:t>Il metodo del costo reale</a:t>
            </a:r>
            <a:r>
              <a:rPr lang="it-IT" altLang="it-IT" sz="4000" dirty="0"/>
              <a:t>, si parte dai costi di produzione e di distribuzione e si aggiunge una percentuale di utile ritenuto congro;</a:t>
            </a:r>
          </a:p>
          <a:p>
            <a:pPr>
              <a:defRPr/>
            </a:pPr>
            <a:r>
              <a:rPr lang="it-IT" altLang="it-IT" sz="4000" dirty="0">
                <a:solidFill>
                  <a:schemeClr val="accent6">
                    <a:lumMod val="75000"/>
                  </a:schemeClr>
                </a:solidFill>
              </a:rPr>
              <a:t>Il metodo del punto di equilibrio</a:t>
            </a:r>
            <a:r>
              <a:rPr lang="it-IT" altLang="it-IT" sz="4000" dirty="0"/>
              <a:t>, conosciuto anche come break </a:t>
            </a:r>
            <a:r>
              <a:rPr lang="it-IT" altLang="it-IT" sz="4000" dirty="0" err="1"/>
              <a:t>even</a:t>
            </a:r>
            <a:r>
              <a:rPr lang="it-IT" altLang="it-IT" sz="4000" dirty="0"/>
              <a:t> </a:t>
            </a:r>
            <a:r>
              <a:rPr lang="it-IT" altLang="it-IT" sz="4000" dirty="0" err="1"/>
              <a:t>point</a:t>
            </a:r>
            <a:r>
              <a:rPr lang="it-IT" altLang="it-IT" sz="4000" dirty="0"/>
              <a:t> che consiste nel determinare il prezzo al livello che consente di coprire i costi fissi ed i costi variabili (tenuto conto del quantitativo da produrre) e garantire un certo margine di contribuzione;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ISTITUTO G. MARCONI - NOCERA INFERIORE                                                  prof. GIANFRANCO CELOTTO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9B79D3-339B-49C7-98D0-E0C5404EA053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olo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838" cy="450850"/>
          </a:xfrm>
        </p:spPr>
        <p:txBody>
          <a:bodyPr/>
          <a:lstStyle/>
          <a:p>
            <a:endParaRPr lang="it-IT" altLang="it-IT"/>
          </a:p>
        </p:txBody>
      </p:sp>
      <p:sp>
        <p:nvSpPr>
          <p:cNvPr id="29699" name="Segnaposto contenuto 2"/>
          <p:cNvSpPr>
            <a:spLocks noGrp="1"/>
          </p:cNvSpPr>
          <p:nvPr>
            <p:ph idx="1"/>
          </p:nvPr>
        </p:nvSpPr>
        <p:spPr>
          <a:xfrm>
            <a:off x="1143000" y="1258888"/>
            <a:ext cx="9872663" cy="4837112"/>
          </a:xfrm>
        </p:spPr>
        <p:txBody>
          <a:bodyPr/>
          <a:lstStyle/>
          <a:p>
            <a:pPr>
              <a:defRPr/>
            </a:pPr>
            <a:r>
              <a:rPr lang="it-IT" altLang="it-IT" sz="4000" dirty="0">
                <a:solidFill>
                  <a:schemeClr val="accent6">
                    <a:lumMod val="75000"/>
                  </a:schemeClr>
                </a:solidFill>
              </a:rPr>
              <a:t>Metodo del valore percepito</a:t>
            </a:r>
            <a:r>
              <a:rPr lang="it-IT" altLang="it-IT" sz="4000" dirty="0"/>
              <a:t>: si parte da una ricerca di mercato presso i potenziali clienti, in modo da poter percepire il valore che gli stessi riconoscono ai servizi proposti dall’impresa;</a:t>
            </a:r>
          </a:p>
          <a:p>
            <a:pPr>
              <a:defRPr/>
            </a:pPr>
            <a:r>
              <a:rPr lang="it-IT" altLang="it-IT" sz="4000" dirty="0">
                <a:solidFill>
                  <a:schemeClr val="accent6">
                    <a:lumMod val="75000"/>
                  </a:schemeClr>
                </a:solidFill>
              </a:rPr>
              <a:t>Il metodo dei prezzi correnti</a:t>
            </a:r>
            <a:r>
              <a:rPr lang="it-IT" altLang="it-IT" sz="4000" dirty="0"/>
              <a:t>, si tratta di prendere in considerazione i prezzi praticati dalla concorrenza per definire i propri prezzi.</a:t>
            </a:r>
          </a:p>
          <a:p>
            <a:pPr>
              <a:defRPr/>
            </a:pPr>
            <a:endParaRPr lang="it-IT" alt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ISTITUTO G. MARCONI - NOCERA INFERIORE                                                  prof. GIANFRANCO CELOTTO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9B79D3-339B-49C7-98D0-E0C5404EA053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olo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838" cy="436563"/>
          </a:xfrm>
        </p:spPr>
        <p:txBody>
          <a:bodyPr/>
          <a:lstStyle/>
          <a:p>
            <a:pPr>
              <a:defRPr/>
            </a:pPr>
            <a:r>
              <a:rPr lang="it-IT" altLang="it-IT" dirty="0">
                <a:solidFill>
                  <a:schemeClr val="accent6">
                    <a:lumMod val="75000"/>
                  </a:schemeClr>
                </a:solidFill>
              </a:rPr>
              <a:t>La Comunicazione aziendale</a:t>
            </a:r>
          </a:p>
        </p:txBody>
      </p:sp>
      <p:sp>
        <p:nvSpPr>
          <p:cNvPr id="30723" name="Segnaposto contenuto 2"/>
          <p:cNvSpPr>
            <a:spLocks noGrp="1"/>
          </p:cNvSpPr>
          <p:nvPr>
            <p:ph idx="1"/>
          </p:nvPr>
        </p:nvSpPr>
        <p:spPr>
          <a:xfrm>
            <a:off x="981075" y="1271588"/>
            <a:ext cx="10034588" cy="4824412"/>
          </a:xfrm>
        </p:spPr>
        <p:txBody>
          <a:bodyPr/>
          <a:lstStyle/>
          <a:p>
            <a:r>
              <a:rPr lang="it-IT" altLang="it-IT" sz="4000"/>
              <a:t>In una società avanzata, la produzione non è più un problema ed è normale un’eccedenza dell’offerta sulla domanda. L’obiettivo di ogni impresa è quello di stabilire un rapporto duraturo, costante, solidale e soddisfacente con il proprio interlocutore finale – il cliente-.</a:t>
            </a:r>
          </a:p>
          <a:p>
            <a:r>
              <a:rPr lang="it-IT" altLang="it-IT" sz="4000"/>
              <a:t>Il parco cliente è oggi il vero patrimonio dell’azienda.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ISTITUTO G. MARCONI - NOCERA INFERIORE                                                  prof. GIANFRANCO CELOTTO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9B79D3-339B-49C7-98D0-E0C5404EA053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olo 1"/>
          <p:cNvSpPr>
            <a:spLocks noGrp="1"/>
          </p:cNvSpPr>
          <p:nvPr>
            <p:ph type="title"/>
          </p:nvPr>
        </p:nvSpPr>
        <p:spPr>
          <a:xfrm>
            <a:off x="1350963" y="609600"/>
            <a:ext cx="9667875" cy="411163"/>
          </a:xfrm>
        </p:spPr>
        <p:txBody>
          <a:bodyPr/>
          <a:lstStyle/>
          <a:p>
            <a:r>
              <a:rPr lang="it-IT" altLang="it-IT" sz="1600"/>
              <a:t>La comunicazione_2</a:t>
            </a:r>
          </a:p>
        </p:txBody>
      </p:sp>
      <p:sp>
        <p:nvSpPr>
          <p:cNvPr id="31747" name="Segnaposto contenuto 2"/>
          <p:cNvSpPr>
            <a:spLocks noGrp="1"/>
          </p:cNvSpPr>
          <p:nvPr>
            <p:ph idx="1"/>
          </p:nvPr>
        </p:nvSpPr>
        <p:spPr>
          <a:xfrm>
            <a:off x="966788" y="1020763"/>
            <a:ext cx="10048875" cy="5075237"/>
          </a:xfrm>
        </p:spPr>
        <p:txBody>
          <a:bodyPr/>
          <a:lstStyle/>
          <a:p>
            <a:r>
              <a:rPr lang="it-IT" altLang="it-IT" sz="4000"/>
              <a:t>Questo significa che bisogna trovare un sistema di relazioni, di dialogo, di azioni informative, di feeling che ci consenta di trasformare il più possibile ogni cliente in un partner.</a:t>
            </a:r>
          </a:p>
          <a:p>
            <a:r>
              <a:rPr lang="it-IT" altLang="it-IT" sz="4000"/>
              <a:t>Obiettivo dell’impresa è avere dei clienti che acquistano su base continuativa, la comunicazione deve stabilire una relazione solida e duratura con i clienti.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ISTITUTO G. MARCONI - NOCERA INFERIORE                                                  prof. GIANFRANCO CELOTTO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9B79D3-339B-49C7-98D0-E0C5404EA053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olo 1"/>
          <p:cNvSpPr>
            <a:spLocks noGrp="1"/>
          </p:cNvSpPr>
          <p:nvPr>
            <p:ph type="title"/>
          </p:nvPr>
        </p:nvSpPr>
        <p:spPr>
          <a:xfrm>
            <a:off x="1271588" y="609600"/>
            <a:ext cx="9747250" cy="396875"/>
          </a:xfrm>
        </p:spPr>
        <p:txBody>
          <a:bodyPr/>
          <a:lstStyle/>
          <a:p>
            <a:pPr>
              <a:defRPr/>
            </a:pPr>
            <a:r>
              <a:rPr lang="it-IT" altLang="it-IT" sz="4000" dirty="0">
                <a:solidFill>
                  <a:schemeClr val="accent6">
                    <a:lumMod val="75000"/>
                  </a:schemeClr>
                </a:solidFill>
              </a:rPr>
              <a:t>L’immagine</a:t>
            </a:r>
          </a:p>
        </p:txBody>
      </p:sp>
      <p:sp>
        <p:nvSpPr>
          <p:cNvPr id="32771" name="Segnaposto contenuto 2"/>
          <p:cNvSpPr>
            <a:spLocks noGrp="1"/>
          </p:cNvSpPr>
          <p:nvPr>
            <p:ph idx="1"/>
          </p:nvPr>
        </p:nvSpPr>
        <p:spPr>
          <a:xfrm>
            <a:off x="887413" y="1006475"/>
            <a:ext cx="10128250" cy="5089525"/>
          </a:xfrm>
        </p:spPr>
        <p:txBody>
          <a:bodyPr/>
          <a:lstStyle/>
          <a:p>
            <a:r>
              <a:rPr lang="it-IT" altLang="it-IT" sz="4000"/>
              <a:t>L’immagine aziendale è l’opinione che gli stakeholder si fanno di una organizzazione e dei suoi prodotti e servizi.</a:t>
            </a:r>
          </a:p>
          <a:p>
            <a:r>
              <a:rPr lang="it-IT" altLang="it-IT" sz="4000"/>
              <a:t>Ciò significa che l’immagine esiste anche indipendentemente dalla nostra volontà e che essa influisce notevolmente nei comportamenti dei clienti.</a:t>
            </a:r>
          </a:p>
          <a:p>
            <a:r>
              <a:rPr lang="it-IT" altLang="it-IT" sz="4000"/>
              <a:t>Con una buona immagine i prodotti servizi 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ISTITUTO G. MARCONI - NOCERA INFERIORE                                                  prof. GIANFRANCO CELOTTO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9B79D3-339B-49C7-98D0-E0C5404EA053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838" cy="344488"/>
          </a:xfrm>
        </p:spPr>
        <p:txBody>
          <a:bodyPr/>
          <a:lstStyle/>
          <a:p>
            <a:pPr eaLnBrk="1" hangingPunct="1"/>
            <a:r>
              <a:rPr lang="it-IT" altLang="it-IT" sz="1600"/>
              <a:t>La segmentazione_2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01700" y="954088"/>
            <a:ext cx="10113963" cy="5141912"/>
          </a:xfrm>
        </p:spPr>
        <p:txBody>
          <a:bodyPr rtlCol="0">
            <a:normAutofit lnSpcReduction="10000"/>
          </a:bodyPr>
          <a:lstStyle/>
          <a:p>
            <a:pPr indent="-182880" eaLnBrk="1" fontAlgn="auto" hangingPunct="1">
              <a:spcAft>
                <a:spcPts val="0"/>
              </a:spcAft>
              <a:defRPr/>
            </a:pPr>
            <a:r>
              <a:rPr lang="it-IT" sz="4000" dirty="0"/>
              <a:t>Alle precedenti strategie aziendali che tendevano a sviluppare prodotti uniformi, di serie, per acquirenti visti come masse di eguali bisogni e desideri, si è passati alla differenziazione dei prodotti in grado di soddisfare le esigenze di gruppi specifici di clienti, utenti.</a:t>
            </a:r>
          </a:p>
          <a:p>
            <a:pPr indent="-182880" eaLnBrk="1" fontAlgn="auto" hangingPunct="1">
              <a:spcAft>
                <a:spcPts val="0"/>
              </a:spcAft>
              <a:defRPr/>
            </a:pPr>
            <a:r>
              <a:rPr lang="it-IT" sz="4000" dirty="0"/>
              <a:t>L’individuazione e valutazione di questi gruppi è compito della segmentazione.</a:t>
            </a:r>
          </a:p>
          <a:p>
            <a:pPr indent="-182880" eaLnBrk="1" fontAlgn="auto" hangingPunct="1"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ISTITUTO G. MARCONI - NOCERA INFERIORE                                                  prof. GIANFRANCO CELOTTO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9B79D3-339B-49C7-98D0-E0C5404EA05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olo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838" cy="331788"/>
          </a:xfrm>
        </p:spPr>
        <p:txBody>
          <a:bodyPr/>
          <a:lstStyle/>
          <a:p>
            <a:r>
              <a:rPr lang="it-IT" altLang="it-IT" sz="1600"/>
              <a:t>L’immagine_2</a:t>
            </a:r>
          </a:p>
        </p:txBody>
      </p:sp>
      <p:sp>
        <p:nvSpPr>
          <p:cNvPr id="33795" name="Segnaposto contenuto 2"/>
          <p:cNvSpPr>
            <a:spLocks noGrp="1"/>
          </p:cNvSpPr>
          <p:nvPr>
            <p:ph idx="1"/>
          </p:nvPr>
        </p:nvSpPr>
        <p:spPr>
          <a:xfrm>
            <a:off x="984250" y="1081088"/>
            <a:ext cx="10031413" cy="5014912"/>
          </a:xfrm>
        </p:spPr>
        <p:txBody>
          <a:bodyPr/>
          <a:lstStyle/>
          <a:p>
            <a:r>
              <a:rPr lang="it-IT" altLang="it-IT" sz="4000"/>
              <a:t>Crescono e si diffondono con poco sforzo.</a:t>
            </a:r>
          </a:p>
          <a:p>
            <a:r>
              <a:rPr lang="it-IT" altLang="it-IT" sz="4000"/>
              <a:t>L’immagine aziendale si basa su quattro pilastri: 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468438" y="3130550"/>
          <a:ext cx="8677275" cy="2805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735">
                  <a:extLst>
                    <a:ext uri="{9D8B030D-6E8A-4147-A177-3AD203B41FA5}">
                      <a16:colId xmlns:a16="http://schemas.microsoft.com/office/drawing/2014/main" val="3204367105"/>
                    </a:ext>
                  </a:extLst>
                </a:gridCol>
                <a:gridCol w="7857540">
                  <a:extLst>
                    <a:ext uri="{9D8B030D-6E8A-4147-A177-3AD203B41FA5}">
                      <a16:colId xmlns:a16="http://schemas.microsoft.com/office/drawing/2014/main" val="4223653157"/>
                    </a:ext>
                  </a:extLst>
                </a:gridCol>
              </a:tblGrid>
              <a:tr h="701278">
                <a:tc>
                  <a:txBody>
                    <a:bodyPr/>
                    <a:lstStyle/>
                    <a:p>
                      <a:r>
                        <a:rPr lang="it-IT" sz="4000" dirty="0"/>
                        <a:t>1</a:t>
                      </a:r>
                    </a:p>
                  </a:txBody>
                  <a:tcPr marL="91450" marR="91450" marT="45736" marB="45736"/>
                </a:tc>
                <a:tc>
                  <a:txBody>
                    <a:bodyPr/>
                    <a:lstStyle/>
                    <a:p>
                      <a:r>
                        <a:rPr lang="it-IT" sz="4000" dirty="0"/>
                        <a:t>Il prodotto</a:t>
                      </a:r>
                    </a:p>
                  </a:txBody>
                  <a:tcPr marL="91450" marR="91450" marT="45736" marB="45736"/>
                </a:tc>
                <a:extLst>
                  <a:ext uri="{0D108BD9-81ED-4DB2-BD59-A6C34878D82A}">
                    <a16:rowId xmlns:a16="http://schemas.microsoft.com/office/drawing/2014/main" val="3173543614"/>
                  </a:ext>
                </a:extLst>
              </a:tr>
              <a:tr h="701278">
                <a:tc>
                  <a:txBody>
                    <a:bodyPr/>
                    <a:lstStyle/>
                    <a:p>
                      <a:r>
                        <a:rPr lang="it-IT" sz="4000" dirty="0"/>
                        <a:t>2</a:t>
                      </a:r>
                    </a:p>
                  </a:txBody>
                  <a:tcPr marL="91450" marR="91450" marT="45736" marB="45736"/>
                </a:tc>
                <a:tc>
                  <a:txBody>
                    <a:bodyPr/>
                    <a:lstStyle/>
                    <a:p>
                      <a:r>
                        <a:rPr lang="it-IT" sz="4000" dirty="0"/>
                        <a:t>L’organizzazione</a:t>
                      </a:r>
                    </a:p>
                  </a:txBody>
                  <a:tcPr marL="91450" marR="91450" marT="45736" marB="45736"/>
                </a:tc>
                <a:extLst>
                  <a:ext uri="{0D108BD9-81ED-4DB2-BD59-A6C34878D82A}">
                    <a16:rowId xmlns:a16="http://schemas.microsoft.com/office/drawing/2014/main" val="4138354807"/>
                  </a:ext>
                </a:extLst>
              </a:tr>
              <a:tr h="701278">
                <a:tc>
                  <a:txBody>
                    <a:bodyPr/>
                    <a:lstStyle/>
                    <a:p>
                      <a:r>
                        <a:rPr lang="it-IT" sz="4000" dirty="0"/>
                        <a:t>3</a:t>
                      </a:r>
                    </a:p>
                  </a:txBody>
                  <a:tcPr marL="91450" marR="91450" marT="45736" marB="45736"/>
                </a:tc>
                <a:tc>
                  <a:txBody>
                    <a:bodyPr/>
                    <a:lstStyle/>
                    <a:p>
                      <a:r>
                        <a:rPr lang="it-IT" sz="4000" dirty="0"/>
                        <a:t>La forza Vendita</a:t>
                      </a:r>
                    </a:p>
                  </a:txBody>
                  <a:tcPr marL="91450" marR="91450" marT="45736" marB="45736"/>
                </a:tc>
                <a:extLst>
                  <a:ext uri="{0D108BD9-81ED-4DB2-BD59-A6C34878D82A}">
                    <a16:rowId xmlns:a16="http://schemas.microsoft.com/office/drawing/2014/main" val="3509155596"/>
                  </a:ext>
                </a:extLst>
              </a:tr>
              <a:tr h="701278">
                <a:tc>
                  <a:txBody>
                    <a:bodyPr/>
                    <a:lstStyle/>
                    <a:p>
                      <a:r>
                        <a:rPr lang="it-IT" sz="4000" dirty="0"/>
                        <a:t>4</a:t>
                      </a:r>
                    </a:p>
                  </a:txBody>
                  <a:tcPr marL="91450" marR="91450" marT="45736" marB="45736"/>
                </a:tc>
                <a:tc>
                  <a:txBody>
                    <a:bodyPr/>
                    <a:lstStyle/>
                    <a:p>
                      <a:r>
                        <a:rPr lang="it-IT" sz="4000" dirty="0"/>
                        <a:t>I fattori estetici</a:t>
                      </a:r>
                    </a:p>
                  </a:txBody>
                  <a:tcPr marL="91450" marR="91450" marT="45736" marB="45736"/>
                </a:tc>
                <a:extLst>
                  <a:ext uri="{0D108BD9-81ED-4DB2-BD59-A6C34878D82A}">
                    <a16:rowId xmlns:a16="http://schemas.microsoft.com/office/drawing/2014/main" val="928920375"/>
                  </a:ext>
                </a:extLst>
              </a:tr>
            </a:tbl>
          </a:graphicData>
        </a:graphic>
      </p:graphicFrame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ISTITUTO G. MARCONI - NOCERA INFERIORE                                                  prof. GIANFRANCO CELOTTO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9B79D3-339B-49C7-98D0-E0C5404EA053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olo 1"/>
          <p:cNvSpPr>
            <a:spLocks noGrp="1"/>
          </p:cNvSpPr>
          <p:nvPr>
            <p:ph type="title"/>
          </p:nvPr>
        </p:nvSpPr>
        <p:spPr>
          <a:xfrm>
            <a:off x="1139825" y="609600"/>
            <a:ext cx="9875838" cy="403225"/>
          </a:xfrm>
        </p:spPr>
        <p:txBody>
          <a:bodyPr/>
          <a:lstStyle/>
          <a:p>
            <a:r>
              <a:rPr lang="it-IT" altLang="it-IT" sz="4000"/>
              <a:t>Le azioni promozionali</a:t>
            </a:r>
          </a:p>
        </p:txBody>
      </p:sp>
      <p:graphicFrame>
        <p:nvGraphicFramePr>
          <p:cNvPr id="2" name="Segnaposto contenuto 1"/>
          <p:cNvGraphicFramePr>
            <a:graphicFrameLocks noGrp="1"/>
          </p:cNvGraphicFramePr>
          <p:nvPr>
            <p:ph idx="1"/>
          </p:nvPr>
        </p:nvGraphicFramePr>
        <p:xfrm>
          <a:off x="1139825" y="1338263"/>
          <a:ext cx="97536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776">
                  <a:extLst>
                    <a:ext uri="{9D8B030D-6E8A-4147-A177-3AD203B41FA5}">
                      <a16:colId xmlns:a16="http://schemas.microsoft.com/office/drawing/2014/main" val="3958823625"/>
                    </a:ext>
                  </a:extLst>
                </a:gridCol>
                <a:gridCol w="9324824">
                  <a:extLst>
                    <a:ext uri="{9D8B030D-6E8A-4147-A177-3AD203B41FA5}">
                      <a16:colId xmlns:a16="http://schemas.microsoft.com/office/drawing/2014/main" val="485284391"/>
                    </a:ext>
                  </a:extLst>
                </a:gridCol>
              </a:tblGrid>
              <a:tr h="427419"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Fiere, Mostre ed esposizione</a:t>
                      </a: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2883867558"/>
                  </a:ext>
                </a:extLst>
              </a:tr>
              <a:tr h="427419">
                <a:tc>
                  <a:txBody>
                    <a:bodyPr/>
                    <a:lstStyle/>
                    <a:p>
                      <a:endParaRPr lang="it-IT" sz="240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Convegni</a:t>
                      </a:r>
                      <a:r>
                        <a:rPr lang="it-IT" sz="2400" baseline="0" dirty="0"/>
                        <a:t> e tavole rotonde</a:t>
                      </a:r>
                      <a:endParaRPr lang="it-IT" sz="2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2243039625"/>
                  </a:ext>
                </a:extLst>
              </a:tr>
              <a:tr h="427419">
                <a:tc>
                  <a:txBody>
                    <a:bodyPr/>
                    <a:lstStyle/>
                    <a:p>
                      <a:endParaRPr lang="it-IT" sz="240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Convention</a:t>
                      </a: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774361014"/>
                  </a:ext>
                </a:extLst>
              </a:tr>
              <a:tr h="427419">
                <a:tc>
                  <a:txBody>
                    <a:bodyPr/>
                    <a:lstStyle/>
                    <a:p>
                      <a:endParaRPr lang="it-IT" sz="240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Meeting tecnici</a:t>
                      </a: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3259902133"/>
                  </a:ext>
                </a:extLst>
              </a:tr>
              <a:tr h="427419">
                <a:tc>
                  <a:txBody>
                    <a:bodyPr/>
                    <a:lstStyle/>
                    <a:p>
                      <a:endParaRPr lang="it-IT" sz="240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Pubbliche relazioni</a:t>
                      </a: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2223978225"/>
                  </a:ext>
                </a:extLst>
              </a:tr>
              <a:tr h="427419">
                <a:tc>
                  <a:txBody>
                    <a:bodyPr/>
                    <a:lstStyle/>
                    <a:p>
                      <a:endParaRPr lang="it-IT" sz="240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Sponsorizzazioni</a:t>
                      </a: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2954563858"/>
                  </a:ext>
                </a:extLst>
              </a:tr>
              <a:tr h="417086">
                <a:tc>
                  <a:txBody>
                    <a:bodyPr/>
                    <a:lstStyle/>
                    <a:p>
                      <a:endParaRPr lang="it-IT" sz="240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Rapporti con mass-media</a:t>
                      </a: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587060845"/>
                  </a:ext>
                </a:extLst>
              </a:tr>
              <a:tr h="427419"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Merchandising</a:t>
                      </a: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2242563459"/>
                  </a:ext>
                </a:extLst>
              </a:tr>
              <a:tr h="427419"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Promozione vendite</a:t>
                      </a: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332756853"/>
                  </a:ext>
                </a:extLst>
              </a:tr>
              <a:tr h="427419"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Pubblicistica aziendale</a:t>
                      </a: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3490235876"/>
                  </a:ext>
                </a:extLst>
              </a:tr>
              <a:tr h="427419"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3543226574"/>
                  </a:ext>
                </a:extLst>
              </a:tr>
            </a:tbl>
          </a:graphicData>
        </a:graphic>
      </p:graphicFrame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ISTITUTO G. MARCONI - NOCERA INFERIORE                                                  prof. GIANFRANCO CELOTTO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9B79D3-339B-49C7-98D0-E0C5404EA053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olo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838" cy="517525"/>
          </a:xfrm>
        </p:spPr>
        <p:txBody>
          <a:bodyPr/>
          <a:lstStyle/>
          <a:p>
            <a:pPr>
              <a:defRPr/>
            </a:pPr>
            <a:r>
              <a:rPr lang="it-IT" altLang="it-IT" dirty="0">
                <a:solidFill>
                  <a:schemeClr val="accent1">
                    <a:lumMod val="50000"/>
                  </a:schemeClr>
                </a:solidFill>
              </a:rPr>
              <a:t>La pubblicità</a:t>
            </a:r>
          </a:p>
        </p:txBody>
      </p:sp>
      <p:sp>
        <p:nvSpPr>
          <p:cNvPr id="35843" name="Segnaposto contenuto 2"/>
          <p:cNvSpPr>
            <a:spLocks noGrp="1"/>
          </p:cNvSpPr>
          <p:nvPr>
            <p:ph idx="1"/>
          </p:nvPr>
        </p:nvSpPr>
        <p:spPr>
          <a:xfrm>
            <a:off x="1033463" y="1127125"/>
            <a:ext cx="9982200" cy="4968875"/>
          </a:xfrm>
        </p:spPr>
        <p:txBody>
          <a:bodyPr/>
          <a:lstStyle/>
          <a:p>
            <a:r>
              <a:rPr lang="it-IT" altLang="it-IT" sz="4000"/>
              <a:t>La pubblicità è l’acceleratore del meglio e del peggio senza che nulla possa arrestare la velocità presa. </a:t>
            </a:r>
          </a:p>
          <a:p>
            <a:endParaRPr lang="it-IT" altLang="it-IT" sz="400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143000" y="2755900"/>
          <a:ext cx="9683750" cy="3827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1875">
                  <a:extLst>
                    <a:ext uri="{9D8B030D-6E8A-4147-A177-3AD203B41FA5}">
                      <a16:colId xmlns:a16="http://schemas.microsoft.com/office/drawing/2014/main" val="833556723"/>
                    </a:ext>
                  </a:extLst>
                </a:gridCol>
                <a:gridCol w="4841875">
                  <a:extLst>
                    <a:ext uri="{9D8B030D-6E8A-4147-A177-3AD203B41FA5}">
                      <a16:colId xmlns:a16="http://schemas.microsoft.com/office/drawing/2014/main" val="269888232"/>
                    </a:ext>
                  </a:extLst>
                </a:gridCol>
              </a:tblGrid>
              <a:tr h="578167">
                <a:tc>
                  <a:txBody>
                    <a:bodyPr/>
                    <a:lstStyle/>
                    <a:p>
                      <a:r>
                        <a:rPr lang="it-IT" sz="2400" dirty="0"/>
                        <a:t>Canali della Pubblicità</a:t>
                      </a:r>
                    </a:p>
                  </a:txBody>
                  <a:tcPr marL="91437" marR="91437" marT="45728" marB="45728"/>
                </a:tc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 marL="91437" marR="91437" marT="45728" marB="45728"/>
                </a:tc>
                <a:extLst>
                  <a:ext uri="{0D108BD9-81ED-4DB2-BD59-A6C34878D82A}">
                    <a16:rowId xmlns:a16="http://schemas.microsoft.com/office/drawing/2014/main" val="3390021370"/>
                  </a:ext>
                </a:extLst>
              </a:tr>
              <a:tr h="578167">
                <a:tc>
                  <a:txBody>
                    <a:bodyPr/>
                    <a:lstStyle/>
                    <a:p>
                      <a:r>
                        <a:rPr lang="it-IT" sz="2400" dirty="0"/>
                        <a:t>Mezzi audiovisivi</a:t>
                      </a:r>
                    </a:p>
                  </a:txBody>
                  <a:tcPr marL="91437" marR="91437" marT="45728" marB="45728"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Reti televisive pubbliche e private</a:t>
                      </a:r>
                    </a:p>
                  </a:txBody>
                  <a:tcPr marL="91437" marR="91437" marT="45728" marB="45728"/>
                </a:tc>
                <a:extLst>
                  <a:ext uri="{0D108BD9-81ED-4DB2-BD59-A6C34878D82A}">
                    <a16:rowId xmlns:a16="http://schemas.microsoft.com/office/drawing/2014/main" val="2676475482"/>
                  </a:ext>
                </a:extLst>
              </a:tr>
              <a:tr h="578167">
                <a:tc>
                  <a:txBody>
                    <a:bodyPr/>
                    <a:lstStyle/>
                    <a:p>
                      <a:r>
                        <a:rPr lang="it-IT" sz="2400" dirty="0"/>
                        <a:t>Mezzi Audio</a:t>
                      </a:r>
                    </a:p>
                  </a:txBody>
                  <a:tcPr marL="91437" marR="91437" marT="45728" marB="45728"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Radio pubbliche e private</a:t>
                      </a:r>
                    </a:p>
                  </a:txBody>
                  <a:tcPr marL="91437" marR="91437" marT="45728" marB="45728"/>
                </a:tc>
                <a:extLst>
                  <a:ext uri="{0D108BD9-81ED-4DB2-BD59-A6C34878D82A}">
                    <a16:rowId xmlns:a16="http://schemas.microsoft.com/office/drawing/2014/main" val="3616826018"/>
                  </a:ext>
                </a:extLst>
              </a:tr>
              <a:tr h="578167">
                <a:tc>
                  <a:txBody>
                    <a:bodyPr/>
                    <a:lstStyle/>
                    <a:p>
                      <a:r>
                        <a:rPr lang="it-IT" sz="2400" dirty="0"/>
                        <a:t>Periodici</a:t>
                      </a:r>
                    </a:p>
                  </a:txBody>
                  <a:tcPr marL="91437" marR="91437" marT="45728" marB="45728"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Nazionali, locali</a:t>
                      </a:r>
                    </a:p>
                  </a:txBody>
                  <a:tcPr marL="91437" marR="91437" marT="45728" marB="45728"/>
                </a:tc>
                <a:extLst>
                  <a:ext uri="{0D108BD9-81ED-4DB2-BD59-A6C34878D82A}">
                    <a16:rowId xmlns:a16="http://schemas.microsoft.com/office/drawing/2014/main" val="3512746920"/>
                  </a:ext>
                </a:extLst>
              </a:tr>
              <a:tr h="578167">
                <a:tc>
                  <a:txBody>
                    <a:bodyPr/>
                    <a:lstStyle/>
                    <a:p>
                      <a:r>
                        <a:rPr lang="it-IT" sz="2400" dirty="0"/>
                        <a:t>Quotidiani</a:t>
                      </a:r>
                    </a:p>
                  </a:txBody>
                  <a:tcPr marL="91437" marR="91437" marT="45728" marB="45728"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Nazionali,</a:t>
                      </a:r>
                      <a:r>
                        <a:rPr lang="it-IT" sz="2400" baseline="0" dirty="0"/>
                        <a:t> Regionali e Locali</a:t>
                      </a:r>
                      <a:endParaRPr lang="it-IT" sz="2400" dirty="0"/>
                    </a:p>
                  </a:txBody>
                  <a:tcPr marL="91437" marR="91437" marT="45728" marB="45728"/>
                </a:tc>
                <a:extLst>
                  <a:ext uri="{0D108BD9-81ED-4DB2-BD59-A6C34878D82A}">
                    <a16:rowId xmlns:a16="http://schemas.microsoft.com/office/drawing/2014/main" val="1232135965"/>
                  </a:ext>
                </a:extLst>
              </a:tr>
              <a:tr h="936630">
                <a:tc>
                  <a:txBody>
                    <a:bodyPr/>
                    <a:lstStyle/>
                    <a:p>
                      <a:r>
                        <a:rPr lang="it-IT" sz="2400" dirty="0"/>
                        <a:t>Affissioni</a:t>
                      </a:r>
                    </a:p>
                  </a:txBody>
                  <a:tcPr marL="91437" marR="91437" marT="45728" marB="45728"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Manifesti</a:t>
                      </a:r>
                      <a:r>
                        <a:rPr lang="it-IT" sz="2400" baseline="0" dirty="0"/>
                        <a:t> stradali, locandine, Su mezzi di Trasporto</a:t>
                      </a:r>
                      <a:endParaRPr lang="it-IT" sz="2400" dirty="0"/>
                    </a:p>
                  </a:txBody>
                  <a:tcPr marL="91437" marR="91437" marT="45728" marB="45728"/>
                </a:tc>
                <a:extLst>
                  <a:ext uri="{0D108BD9-81ED-4DB2-BD59-A6C34878D82A}">
                    <a16:rowId xmlns:a16="http://schemas.microsoft.com/office/drawing/2014/main" val="4270537593"/>
                  </a:ext>
                </a:extLst>
              </a:tr>
            </a:tbl>
          </a:graphicData>
        </a:graphic>
      </p:graphicFrame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ISTITUTO G. MARCONI - NOCERA INFERIORE                                                  prof. GIANFRANCO CELOTTO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9B79D3-339B-49C7-98D0-E0C5404EA053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olo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838" cy="490538"/>
          </a:xfrm>
        </p:spPr>
        <p:txBody>
          <a:bodyPr/>
          <a:lstStyle/>
          <a:p>
            <a:pPr>
              <a:defRPr/>
            </a:pPr>
            <a:r>
              <a:rPr lang="it-IT" altLang="it-IT" dirty="0">
                <a:solidFill>
                  <a:schemeClr val="accent1">
                    <a:lumMod val="50000"/>
                  </a:schemeClr>
                </a:solidFill>
              </a:rPr>
              <a:t>Elaborazione del messaggio pubblicitario</a:t>
            </a:r>
          </a:p>
        </p:txBody>
      </p:sp>
      <p:sp>
        <p:nvSpPr>
          <p:cNvPr id="36867" name="Segnaposto contenuto 2"/>
          <p:cNvSpPr>
            <a:spLocks noGrp="1"/>
          </p:cNvSpPr>
          <p:nvPr>
            <p:ph idx="1"/>
          </p:nvPr>
        </p:nvSpPr>
        <p:spPr>
          <a:xfrm>
            <a:off x="914400" y="1100138"/>
            <a:ext cx="10101263" cy="4995862"/>
          </a:xfrm>
        </p:spPr>
        <p:txBody>
          <a:bodyPr/>
          <a:lstStyle/>
          <a:p>
            <a:r>
              <a:rPr lang="it-IT" altLang="it-IT" sz="4000"/>
              <a:t>Bisogna sapere cosa dire e come dirlo. </a:t>
            </a:r>
            <a:r>
              <a:rPr lang="it-IT" altLang="it-IT" sz="3200"/>
              <a:t>Sette regole essenziali:</a:t>
            </a:r>
          </a:p>
          <a:p>
            <a:endParaRPr lang="it-IT" altLang="it-IT" sz="320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246188" y="2081213"/>
          <a:ext cx="10004425" cy="4424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4425">
                  <a:extLst>
                    <a:ext uri="{9D8B030D-6E8A-4147-A177-3AD203B41FA5}">
                      <a16:colId xmlns:a16="http://schemas.microsoft.com/office/drawing/2014/main" val="1049874683"/>
                    </a:ext>
                  </a:extLst>
                </a:gridCol>
              </a:tblGrid>
              <a:tr h="632052">
                <a:tc>
                  <a:txBody>
                    <a:bodyPr/>
                    <a:lstStyle/>
                    <a:p>
                      <a:r>
                        <a:rPr lang="it-IT" sz="3200" dirty="0"/>
                        <a:t>ESSERE</a:t>
                      </a:r>
                      <a:r>
                        <a:rPr lang="it-IT" sz="3200" baseline="0" dirty="0"/>
                        <a:t> NUOVO</a:t>
                      </a:r>
                      <a:endParaRPr lang="it-IT" sz="3200" dirty="0"/>
                    </a:p>
                  </a:txBody>
                  <a:tcPr marL="91431" marR="91431" marT="45714" marB="45714"/>
                </a:tc>
                <a:extLst>
                  <a:ext uri="{0D108BD9-81ED-4DB2-BD59-A6C34878D82A}">
                    <a16:rowId xmlns:a16="http://schemas.microsoft.com/office/drawing/2014/main" val="2888194964"/>
                  </a:ext>
                </a:extLst>
              </a:tr>
              <a:tr h="632052">
                <a:tc>
                  <a:txBody>
                    <a:bodyPr/>
                    <a:lstStyle/>
                    <a:p>
                      <a:r>
                        <a:rPr lang="it-IT" sz="3200" dirty="0"/>
                        <a:t>CAPTARE L’IMMAGINAZIONE</a:t>
                      </a:r>
                    </a:p>
                  </a:txBody>
                  <a:tcPr marL="91431" marR="91431" marT="45714" marB="45714"/>
                </a:tc>
                <a:extLst>
                  <a:ext uri="{0D108BD9-81ED-4DB2-BD59-A6C34878D82A}">
                    <a16:rowId xmlns:a16="http://schemas.microsoft.com/office/drawing/2014/main" val="823058060"/>
                  </a:ext>
                </a:extLst>
              </a:tr>
              <a:tr h="632052">
                <a:tc>
                  <a:txBody>
                    <a:bodyPr/>
                    <a:lstStyle/>
                    <a:p>
                      <a:r>
                        <a:rPr lang="it-IT" sz="3200" dirty="0"/>
                        <a:t>ESSERE SEMPLICE</a:t>
                      </a:r>
                    </a:p>
                  </a:txBody>
                  <a:tcPr marL="91431" marR="91431" marT="45714" marB="45714"/>
                </a:tc>
                <a:extLst>
                  <a:ext uri="{0D108BD9-81ED-4DB2-BD59-A6C34878D82A}">
                    <a16:rowId xmlns:a16="http://schemas.microsoft.com/office/drawing/2014/main" val="1540555844"/>
                  </a:ext>
                </a:extLst>
              </a:tr>
              <a:tr h="632052">
                <a:tc>
                  <a:txBody>
                    <a:bodyPr/>
                    <a:lstStyle/>
                    <a:p>
                      <a:r>
                        <a:rPr lang="it-IT" sz="3200" dirty="0"/>
                        <a:t>ESSERE LEGATO AL PRODOTTO</a:t>
                      </a:r>
                    </a:p>
                  </a:txBody>
                  <a:tcPr marL="91431" marR="91431" marT="45714" marB="45714"/>
                </a:tc>
                <a:extLst>
                  <a:ext uri="{0D108BD9-81ED-4DB2-BD59-A6C34878D82A}">
                    <a16:rowId xmlns:a16="http://schemas.microsoft.com/office/drawing/2014/main" val="606940427"/>
                  </a:ext>
                </a:extLst>
              </a:tr>
              <a:tr h="632052">
                <a:tc>
                  <a:txBody>
                    <a:bodyPr/>
                    <a:lstStyle/>
                    <a:p>
                      <a:r>
                        <a:rPr lang="it-IT" sz="3200" dirty="0"/>
                        <a:t>ESSERE</a:t>
                      </a:r>
                      <a:r>
                        <a:rPr lang="it-IT" sz="3200" baseline="0" dirty="0"/>
                        <a:t> IMMEDIATO</a:t>
                      </a:r>
                      <a:endParaRPr lang="it-IT" sz="3200" dirty="0"/>
                    </a:p>
                  </a:txBody>
                  <a:tcPr marL="91431" marR="91431" marT="45714" marB="45714"/>
                </a:tc>
                <a:extLst>
                  <a:ext uri="{0D108BD9-81ED-4DB2-BD59-A6C34878D82A}">
                    <a16:rowId xmlns:a16="http://schemas.microsoft.com/office/drawing/2014/main" val="2924792627"/>
                  </a:ext>
                </a:extLst>
              </a:tr>
              <a:tr h="632052">
                <a:tc>
                  <a:txBody>
                    <a:bodyPr/>
                    <a:lstStyle/>
                    <a:p>
                      <a:r>
                        <a:rPr lang="it-IT" sz="3200" dirty="0"/>
                        <a:t>ESSERE CREDIBILE</a:t>
                      </a:r>
                    </a:p>
                  </a:txBody>
                  <a:tcPr marL="91431" marR="91431" marT="45714" marB="45714"/>
                </a:tc>
                <a:extLst>
                  <a:ext uri="{0D108BD9-81ED-4DB2-BD59-A6C34878D82A}">
                    <a16:rowId xmlns:a16="http://schemas.microsoft.com/office/drawing/2014/main" val="3430037116"/>
                  </a:ext>
                </a:extLst>
              </a:tr>
              <a:tr h="632052">
                <a:tc>
                  <a:txBody>
                    <a:bodyPr/>
                    <a:lstStyle/>
                    <a:p>
                      <a:r>
                        <a:rPr lang="it-IT" sz="3200" dirty="0"/>
                        <a:t>ESSERE COMPETITIVO</a:t>
                      </a:r>
                    </a:p>
                  </a:txBody>
                  <a:tcPr marL="91431" marR="91431" marT="45714" marB="45714"/>
                </a:tc>
                <a:extLst>
                  <a:ext uri="{0D108BD9-81ED-4DB2-BD59-A6C34878D82A}">
                    <a16:rowId xmlns:a16="http://schemas.microsoft.com/office/drawing/2014/main" val="2296462736"/>
                  </a:ext>
                </a:extLst>
              </a:tr>
            </a:tbl>
          </a:graphicData>
        </a:graphic>
      </p:graphicFrame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ISTITUTO G. MARCONI - NOCERA INFERIORE                                                  prof. GIANFRANCO CELOTTO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9B79D3-339B-49C7-98D0-E0C5404EA053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olo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838" cy="490538"/>
          </a:xfrm>
        </p:spPr>
        <p:txBody>
          <a:bodyPr/>
          <a:lstStyle/>
          <a:p>
            <a:endParaRPr lang="it-IT" altLang="it-IT"/>
          </a:p>
        </p:txBody>
      </p:sp>
      <p:sp>
        <p:nvSpPr>
          <p:cNvPr id="37891" name="Segnaposto contenuto 2"/>
          <p:cNvSpPr>
            <a:spLocks noGrp="1"/>
          </p:cNvSpPr>
          <p:nvPr>
            <p:ph idx="1"/>
          </p:nvPr>
        </p:nvSpPr>
        <p:spPr>
          <a:xfrm>
            <a:off x="914400" y="1404938"/>
            <a:ext cx="10101263" cy="4691062"/>
          </a:xfrm>
        </p:spPr>
        <p:txBody>
          <a:bodyPr/>
          <a:lstStyle/>
          <a:p>
            <a:r>
              <a:rPr lang="it-IT" altLang="it-IT" sz="4000"/>
              <a:t>Da indagini sociologiche condotte sulla ricezione della pubblicità è emerso che quanto più accettiamo la pubblicità come un fattore informativo utile e necessario, tanto più tendiamo a rifiutare o ignorare messaggi troppo poveri  e banali.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ISTITUTO G. MARCONI - NOCERA INFERIORE                                                  prof. GIANFRANCO CELOTTO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9B79D3-339B-49C7-98D0-E0C5404EA053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olo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838" cy="596900"/>
          </a:xfrm>
        </p:spPr>
        <p:txBody>
          <a:bodyPr/>
          <a:lstStyle/>
          <a:p>
            <a:pPr>
              <a:defRPr/>
            </a:pPr>
            <a:r>
              <a:rPr lang="it-IT" altLang="it-IT" dirty="0">
                <a:solidFill>
                  <a:schemeClr val="accent6">
                    <a:lumMod val="75000"/>
                  </a:schemeClr>
                </a:solidFill>
              </a:rPr>
              <a:t>Struttura Distributiva e Canali di Vendita</a:t>
            </a:r>
          </a:p>
        </p:txBody>
      </p:sp>
      <p:sp>
        <p:nvSpPr>
          <p:cNvPr id="38915" name="Segnaposto contenuto 2"/>
          <p:cNvSpPr>
            <a:spLocks noGrp="1"/>
          </p:cNvSpPr>
          <p:nvPr>
            <p:ph idx="1"/>
          </p:nvPr>
        </p:nvSpPr>
        <p:spPr>
          <a:xfrm>
            <a:off x="1143000" y="1206500"/>
            <a:ext cx="9872663" cy="4889500"/>
          </a:xfrm>
        </p:spPr>
        <p:txBody>
          <a:bodyPr/>
          <a:lstStyle/>
          <a:p>
            <a:r>
              <a:rPr lang="it-IT" altLang="it-IT" sz="4000"/>
              <a:t>Significa come ci organizziamo per vendere i nostri prodotti sul mercato ?</a:t>
            </a:r>
          </a:p>
          <a:p>
            <a:r>
              <a:rPr lang="it-IT" altLang="it-IT" sz="4000"/>
              <a:t>Il canale di distribuzione è un insieme di uomini e organizzazioni che svolgono il ruolo di trasferire i beni/servizi dal produttore al consumatore.</a:t>
            </a:r>
          </a:p>
          <a:p>
            <a:r>
              <a:rPr lang="it-IT" altLang="it-IT" sz="4000"/>
              <a:t>L’insieme dei canali di vendita rappresenta la rete commerciale.</a:t>
            </a:r>
          </a:p>
          <a:p>
            <a:endParaRPr lang="it-IT" altLang="it-IT" sz="400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ISTITUTO G. MARCONI - NOCERA INFERIORE                                                  prof. GIANFRANCO CELOTTO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9B79D3-339B-49C7-98D0-E0C5404EA053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838" cy="436563"/>
          </a:xfrm>
        </p:spPr>
        <p:txBody>
          <a:bodyPr/>
          <a:lstStyle/>
          <a:p>
            <a:pPr>
              <a:defRPr/>
            </a:pP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Rete di Vendita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33463" y="1311275"/>
            <a:ext cx="9982200" cy="4784725"/>
          </a:xfrm>
        </p:spPr>
        <p:txBody>
          <a:bodyPr/>
          <a:lstStyle/>
          <a:p>
            <a:pPr>
              <a:defRPr/>
            </a:pPr>
            <a:r>
              <a:rPr lang="it-IT" sz="2400" dirty="0">
                <a:solidFill>
                  <a:schemeClr val="accent1">
                    <a:lumMod val="50000"/>
                  </a:schemeClr>
                </a:solidFill>
              </a:rPr>
              <a:t>Diretta quando l’impresa controlla direttamente i canali commerciali</a:t>
            </a:r>
          </a:p>
          <a:p>
            <a:pPr>
              <a:defRPr/>
            </a:pPr>
            <a:r>
              <a:rPr lang="it-IT" sz="2400" dirty="0">
                <a:solidFill>
                  <a:schemeClr val="accent1">
                    <a:lumMod val="50000"/>
                  </a:schemeClr>
                </a:solidFill>
              </a:rPr>
              <a:t>Indiretta quando l’impresa si avvale di strutture esterne autonome</a:t>
            </a:r>
          </a:p>
          <a:p>
            <a:pPr>
              <a:defRPr/>
            </a:pP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143000" y="2319338"/>
          <a:ext cx="9872663" cy="3856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2663">
                  <a:extLst>
                    <a:ext uri="{9D8B030D-6E8A-4147-A177-3AD203B41FA5}">
                      <a16:colId xmlns:a16="http://schemas.microsoft.com/office/drawing/2014/main" val="3510822082"/>
                    </a:ext>
                  </a:extLst>
                </a:gridCol>
              </a:tblGrid>
              <a:tr h="505505">
                <a:tc>
                  <a:txBody>
                    <a:bodyPr/>
                    <a:lstStyle/>
                    <a:p>
                      <a:r>
                        <a:rPr lang="it-IT" sz="2400" dirty="0"/>
                        <a:t>Rete</a:t>
                      </a:r>
                      <a:r>
                        <a:rPr lang="it-IT" sz="2400" baseline="0" dirty="0"/>
                        <a:t> di Vendita Diretta Vantaggi</a:t>
                      </a:r>
                      <a:endParaRPr lang="it-IT" sz="24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578457135"/>
                  </a:ext>
                </a:extLst>
              </a:tr>
              <a:tr h="505505">
                <a:tc>
                  <a:txBody>
                    <a:bodyPr/>
                    <a:lstStyle/>
                    <a:p>
                      <a:r>
                        <a:rPr lang="it-IT" sz="2400" dirty="0"/>
                        <a:t>Contatto diretto e completo con il cliente</a:t>
                      </a: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3201467212"/>
                  </a:ext>
                </a:extLst>
              </a:tr>
              <a:tr h="505505">
                <a:tc>
                  <a:txBody>
                    <a:bodyPr/>
                    <a:lstStyle/>
                    <a:p>
                      <a:r>
                        <a:rPr lang="it-IT" sz="2400" dirty="0"/>
                        <a:t>Maggior controllo manageriale</a:t>
                      </a: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2451068276"/>
                  </a:ext>
                </a:extLst>
              </a:tr>
              <a:tr h="505505">
                <a:tc>
                  <a:txBody>
                    <a:bodyPr/>
                    <a:lstStyle/>
                    <a:p>
                      <a:r>
                        <a:rPr lang="it-IT" sz="2400" dirty="0"/>
                        <a:t>Gestione più semplice quando il numero dei clienti è limitato</a:t>
                      </a: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3193764713"/>
                  </a:ext>
                </a:extLst>
              </a:tr>
              <a:tr h="505505">
                <a:tc>
                  <a:txBody>
                    <a:bodyPr/>
                    <a:lstStyle/>
                    <a:p>
                      <a:r>
                        <a:rPr lang="it-IT" sz="2400" dirty="0"/>
                        <a:t>Svantaggi:</a:t>
                      </a: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725974727"/>
                  </a:ext>
                </a:extLst>
              </a:tr>
              <a:tr h="505505">
                <a:tc>
                  <a:txBody>
                    <a:bodyPr/>
                    <a:lstStyle/>
                    <a:p>
                      <a:r>
                        <a:rPr lang="it-IT" sz="2400" dirty="0"/>
                        <a:t>Difficoltà di coprire l’intero mercato, soprattutto</a:t>
                      </a:r>
                      <a:r>
                        <a:rPr lang="it-IT" sz="2400" baseline="0" dirty="0"/>
                        <a:t> se molto ampio</a:t>
                      </a:r>
                      <a:endParaRPr lang="it-IT" sz="24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442664464"/>
                  </a:ext>
                </a:extLst>
              </a:tr>
              <a:tr h="823007">
                <a:tc>
                  <a:txBody>
                    <a:bodyPr/>
                    <a:lstStyle/>
                    <a:p>
                      <a:r>
                        <a:rPr lang="it-IT" sz="2400" dirty="0"/>
                        <a:t>Difficoltà nell’offerta dei servizi post vendita e di assistenza alla clientela, se lontano dalle sede</a:t>
                      </a: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4129665444"/>
                  </a:ext>
                </a:extLst>
              </a:tr>
            </a:tbl>
          </a:graphicData>
        </a:graphic>
      </p:graphicFrame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ISTITUTO G. MARCONI - NOCERA INFERIORE                                                  prof. GIANFRANCO CELOTTO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9B79D3-339B-49C7-98D0-E0C5404EA053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olo 1"/>
          <p:cNvSpPr>
            <a:spLocks noGrp="1"/>
          </p:cNvSpPr>
          <p:nvPr>
            <p:ph type="title"/>
          </p:nvPr>
        </p:nvSpPr>
        <p:spPr>
          <a:xfrm>
            <a:off x="1143000" y="715963"/>
            <a:ext cx="9875838" cy="741362"/>
          </a:xfrm>
        </p:spPr>
        <p:txBody>
          <a:bodyPr/>
          <a:lstStyle/>
          <a:p>
            <a:r>
              <a:rPr lang="it-IT" altLang="it-IT" sz="4000"/>
              <a:t>Esempio di canale di vendita diretto</a:t>
            </a:r>
            <a:r>
              <a:rPr lang="it-IT" altLang="it-IT"/>
              <a:t>:</a:t>
            </a:r>
            <a:br>
              <a:rPr lang="it-IT" altLang="it-IT"/>
            </a:br>
            <a:endParaRPr lang="it-IT" altLang="it-IT"/>
          </a:p>
        </p:txBody>
      </p:sp>
      <p:sp>
        <p:nvSpPr>
          <p:cNvPr id="40963" name="Segnaposto contenuto 2"/>
          <p:cNvSpPr>
            <a:spLocks noGrp="1"/>
          </p:cNvSpPr>
          <p:nvPr>
            <p:ph idx="1"/>
          </p:nvPr>
        </p:nvSpPr>
        <p:spPr>
          <a:xfrm>
            <a:off x="1143000" y="1311275"/>
            <a:ext cx="9872663" cy="4784725"/>
          </a:xfrm>
        </p:spPr>
        <p:txBody>
          <a:bodyPr/>
          <a:lstStyle/>
          <a:p>
            <a:endParaRPr lang="it-IT" altLang="it-IT"/>
          </a:p>
        </p:txBody>
      </p:sp>
      <p:graphicFrame>
        <p:nvGraphicFramePr>
          <p:cNvPr id="4" name="Diagramma 3"/>
          <p:cNvGraphicFramePr/>
          <p:nvPr/>
        </p:nvGraphicFramePr>
        <p:xfrm>
          <a:off x="1139825" y="1311965"/>
          <a:ext cx="9037845" cy="4826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ISTITUTO G. MARCONI - NOCERA INFERIORE                                                  prof. GIANFRANCO CELOTTO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9B79D3-339B-49C7-98D0-E0C5404EA053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39825" y="609600"/>
            <a:ext cx="9879013" cy="477838"/>
          </a:xfrm>
        </p:spPr>
        <p:txBody>
          <a:bodyPr/>
          <a:lstStyle/>
          <a:p>
            <a:pPr>
              <a:defRPr/>
            </a:pP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Canale di vendita indiretto</a:t>
            </a: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835025" y="1655763"/>
          <a:ext cx="10390188" cy="3433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90188">
                  <a:extLst>
                    <a:ext uri="{9D8B030D-6E8A-4147-A177-3AD203B41FA5}">
                      <a16:colId xmlns:a16="http://schemas.microsoft.com/office/drawing/2014/main" val="3119429998"/>
                    </a:ext>
                  </a:extLst>
                </a:gridCol>
              </a:tblGrid>
              <a:tr h="858441">
                <a:tc>
                  <a:txBody>
                    <a:bodyPr/>
                    <a:lstStyle/>
                    <a:p>
                      <a:r>
                        <a:rPr lang="it-IT" sz="4000" dirty="0"/>
                        <a:t>Produttore</a:t>
                      </a:r>
                    </a:p>
                  </a:txBody>
                  <a:tcPr marL="91444" marR="91444" marT="45739" marB="45739"/>
                </a:tc>
                <a:extLst>
                  <a:ext uri="{0D108BD9-81ED-4DB2-BD59-A6C34878D82A}">
                    <a16:rowId xmlns:a16="http://schemas.microsoft.com/office/drawing/2014/main" val="2740785450"/>
                  </a:ext>
                </a:extLst>
              </a:tr>
              <a:tr h="858441">
                <a:tc>
                  <a:txBody>
                    <a:bodyPr/>
                    <a:lstStyle/>
                    <a:p>
                      <a:r>
                        <a:rPr lang="it-IT" sz="4000" dirty="0">
                          <a:solidFill>
                            <a:schemeClr val="tx1"/>
                          </a:solidFill>
                        </a:rPr>
                        <a:t>Grossista</a:t>
                      </a:r>
                    </a:p>
                  </a:txBody>
                  <a:tcPr marL="91444" marR="91444" marT="45739" marB="45739"/>
                </a:tc>
                <a:extLst>
                  <a:ext uri="{0D108BD9-81ED-4DB2-BD59-A6C34878D82A}">
                    <a16:rowId xmlns:a16="http://schemas.microsoft.com/office/drawing/2014/main" val="1553787372"/>
                  </a:ext>
                </a:extLst>
              </a:tr>
              <a:tr h="858441">
                <a:tc>
                  <a:txBody>
                    <a:bodyPr/>
                    <a:lstStyle/>
                    <a:p>
                      <a:r>
                        <a:rPr lang="it-IT" sz="4000" dirty="0">
                          <a:solidFill>
                            <a:schemeClr val="tx1"/>
                          </a:solidFill>
                        </a:rPr>
                        <a:t>Dettagliante</a:t>
                      </a:r>
                    </a:p>
                  </a:txBody>
                  <a:tcPr marL="91444" marR="91444" marT="45739" marB="45739"/>
                </a:tc>
                <a:extLst>
                  <a:ext uri="{0D108BD9-81ED-4DB2-BD59-A6C34878D82A}">
                    <a16:rowId xmlns:a16="http://schemas.microsoft.com/office/drawing/2014/main" val="3382819951"/>
                  </a:ext>
                </a:extLst>
              </a:tr>
              <a:tr h="858441">
                <a:tc>
                  <a:txBody>
                    <a:bodyPr/>
                    <a:lstStyle/>
                    <a:p>
                      <a:r>
                        <a:rPr lang="it-IT" sz="4000" dirty="0">
                          <a:solidFill>
                            <a:schemeClr val="tx1"/>
                          </a:solidFill>
                        </a:rPr>
                        <a:t>Consumatore</a:t>
                      </a:r>
                    </a:p>
                  </a:txBody>
                  <a:tcPr marL="91444" marR="91444" marT="45739" marB="45739"/>
                </a:tc>
                <a:extLst>
                  <a:ext uri="{0D108BD9-81ED-4DB2-BD59-A6C34878D82A}">
                    <a16:rowId xmlns:a16="http://schemas.microsoft.com/office/drawing/2014/main" val="1245641497"/>
                  </a:ext>
                </a:extLst>
              </a:tr>
            </a:tbl>
          </a:graphicData>
        </a:graphic>
      </p:graphicFrame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ISTITUTO G. MARCONI - NOCERA INFERIORE                                                  prof. GIANFRANCO CELOTTO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9B79D3-339B-49C7-98D0-E0C5404EA053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3150" y="411163"/>
            <a:ext cx="9945688" cy="820737"/>
          </a:xfrm>
        </p:spPr>
        <p:txBody>
          <a:bodyPr/>
          <a:lstStyle/>
          <a:p>
            <a:pPr>
              <a:defRPr/>
            </a:pP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Canale di Vendita Corto o Lungo</a:t>
            </a:r>
          </a:p>
        </p:txBody>
      </p:sp>
      <p:sp>
        <p:nvSpPr>
          <p:cNvPr id="43011" name="Segnaposto contenuto 2"/>
          <p:cNvSpPr>
            <a:spLocks noGrp="1"/>
          </p:cNvSpPr>
          <p:nvPr>
            <p:ph idx="1"/>
          </p:nvPr>
        </p:nvSpPr>
        <p:spPr>
          <a:xfrm>
            <a:off x="847725" y="1087438"/>
            <a:ext cx="10171113" cy="5008562"/>
          </a:xfrm>
        </p:spPr>
        <p:txBody>
          <a:bodyPr/>
          <a:lstStyle/>
          <a:p>
            <a:r>
              <a:rPr lang="it-IT" altLang="it-IT" sz="4400" dirty="0"/>
              <a:t>La lunghezza del canale di vendita è rappresentato dal numero di passaggi che i beni/servizi devono fare per giungere dal produttore al consumatore.</a:t>
            </a:r>
          </a:p>
          <a:p>
            <a:r>
              <a:rPr lang="it-IT" altLang="it-IT" sz="4400" dirty="0"/>
              <a:t>Più lungo è il canale di vendita e più difficile risulta il controllo del mercato e quindi della clientela e più difficile risulta la gestione dell’immagine aziendale.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ISTITUTO G. MARCONI - NOCERA INFERIORE                                                  prof. GIANFRANCO CELOTTO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9B79D3-339B-49C7-98D0-E0C5404EA053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olo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838" cy="265113"/>
          </a:xfrm>
        </p:spPr>
        <p:txBody>
          <a:bodyPr/>
          <a:lstStyle/>
          <a:p>
            <a:pPr eaLnBrk="1" hangingPunct="1"/>
            <a:r>
              <a:rPr lang="it-IT" altLang="it-IT" sz="1600"/>
              <a:t>La segmentazione_3</a:t>
            </a:r>
          </a:p>
        </p:txBody>
      </p:sp>
      <p:sp>
        <p:nvSpPr>
          <p:cNvPr id="7171" name="Segnaposto contenuto 2"/>
          <p:cNvSpPr>
            <a:spLocks noGrp="1"/>
          </p:cNvSpPr>
          <p:nvPr>
            <p:ph idx="1"/>
          </p:nvPr>
        </p:nvSpPr>
        <p:spPr>
          <a:xfrm>
            <a:off x="1143000" y="1139825"/>
            <a:ext cx="9872663" cy="4956175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it-IT" sz="4400" dirty="0">
                <a:solidFill>
                  <a:schemeClr val="accent1">
                    <a:lumMod val="50000"/>
                  </a:schemeClr>
                </a:solidFill>
              </a:rPr>
              <a:t>La segmentazione </a:t>
            </a:r>
            <a:r>
              <a:rPr lang="it-IT" altLang="it-IT" sz="4400" dirty="0"/>
              <a:t>consiste nella suddivisione del mercato, in sottoinsiemi omogenei di consumatori, dove ogni sottoinsieme può essere scelto come obiettivo da raggiungere attraverso una specifica politica di marketing mix              ( prodotto, prezzo, promozione e posto).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ISTITUTO G. MARCONI - NOCERA INFERIORE                                                  prof. GIANFRANCO CELOTTO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9B79D3-339B-49C7-98D0-E0C5404EA05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olo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838" cy="517525"/>
          </a:xfrm>
        </p:spPr>
        <p:txBody>
          <a:bodyPr/>
          <a:lstStyle/>
          <a:p>
            <a:endParaRPr lang="it-IT" altLang="it-IT"/>
          </a:p>
        </p:txBody>
      </p:sp>
      <p:sp>
        <p:nvSpPr>
          <p:cNvPr id="44035" name="Segnaposto contenuto 2"/>
          <p:cNvSpPr>
            <a:spLocks noGrp="1"/>
          </p:cNvSpPr>
          <p:nvPr>
            <p:ph idx="1"/>
          </p:nvPr>
        </p:nvSpPr>
        <p:spPr>
          <a:xfrm>
            <a:off x="993775" y="1457325"/>
            <a:ext cx="10021888" cy="4638675"/>
          </a:xfrm>
        </p:spPr>
        <p:txBody>
          <a:bodyPr/>
          <a:lstStyle/>
          <a:p>
            <a:r>
              <a:rPr lang="it-IT" altLang="it-IT" sz="4000" dirty="0"/>
              <a:t>Inoltre un canale lungo comporta, di solito, che il prezzo di vendita finale del bene al consumatore, risulti ricaricato, più volte, dai margini di contribuzione che i vari operatori intermedi aggiungono al loro costo di acquisto, </a:t>
            </a:r>
            <a:r>
              <a:rPr lang="it-IT" altLang="it-IT" sz="4000"/>
              <a:t>con un maggiore </a:t>
            </a:r>
            <a:r>
              <a:rPr lang="it-IT" altLang="it-IT" sz="4000" dirty="0"/>
              <a:t>costo per il cliente.</a:t>
            </a:r>
          </a:p>
          <a:p>
            <a:r>
              <a:rPr lang="it-IT" altLang="it-IT" sz="4000" dirty="0"/>
              <a:t>Un canale corto favorisce il cliente perché riduce il prezzo dei margini degli intermediari.</a:t>
            </a:r>
          </a:p>
          <a:p>
            <a:endParaRPr lang="it-IT" alt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ISTITUTO G. MARCONI - NOCERA INFERIORE                                                  prof. GIANFRANCO CELOTTO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9B79D3-339B-49C7-98D0-E0C5404EA053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838" cy="344488"/>
          </a:xfrm>
        </p:spPr>
        <p:txBody>
          <a:bodyPr/>
          <a:lstStyle/>
          <a:p>
            <a:pPr eaLnBrk="1" hangingPunct="1"/>
            <a:r>
              <a:rPr lang="it-IT" altLang="it-IT" sz="1600"/>
              <a:t>La segmentazione_4</a:t>
            </a:r>
          </a:p>
        </p:txBody>
      </p:sp>
      <p:sp>
        <p:nvSpPr>
          <p:cNvPr id="8195" name="Segnaposto contenuto 2"/>
          <p:cNvSpPr>
            <a:spLocks noGrp="1"/>
          </p:cNvSpPr>
          <p:nvPr>
            <p:ph idx="1"/>
          </p:nvPr>
        </p:nvSpPr>
        <p:spPr>
          <a:xfrm>
            <a:off x="914400" y="954088"/>
            <a:ext cx="10101263" cy="5141912"/>
          </a:xfrm>
        </p:spPr>
        <p:txBody>
          <a:bodyPr/>
          <a:lstStyle/>
          <a:p>
            <a:pPr eaLnBrk="1" hangingPunct="1"/>
            <a:r>
              <a:rPr lang="it-IT" altLang="it-IT" sz="4000"/>
              <a:t>Teoricamente ogni mercato è composto è da un numero di segmenti pari al totale dei consumatori, perché ognuno di noi ha  bisogni e desideri distinti da ogni altro. Ovviamente come si può immaginare ciò non è possibile, perché una segmentazione così ampia  non risulterebbe gestibile. Per cui è necessario fare sintesi e creare dei segmenti rappresentativi dell’universo dei potenziali clienti.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ISTITUTO G. MARCONI - NOCERA INFERIORE                                                  prof. GIANFRANCO CELOTTO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9B79D3-339B-49C7-98D0-E0C5404EA05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olo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838" cy="423863"/>
          </a:xfrm>
        </p:spPr>
        <p:txBody>
          <a:bodyPr/>
          <a:lstStyle/>
          <a:p>
            <a:pPr eaLnBrk="1" hangingPunct="1"/>
            <a:r>
              <a:rPr lang="it-IT" altLang="it-IT" sz="1600"/>
              <a:t>La segmentazione_5</a:t>
            </a:r>
          </a:p>
        </p:txBody>
      </p:sp>
      <p:sp>
        <p:nvSpPr>
          <p:cNvPr id="9219" name="Segnaposto contenuto 2"/>
          <p:cNvSpPr>
            <a:spLocks noGrp="1"/>
          </p:cNvSpPr>
          <p:nvPr>
            <p:ph idx="1"/>
          </p:nvPr>
        </p:nvSpPr>
        <p:spPr>
          <a:xfrm>
            <a:off x="981075" y="1033463"/>
            <a:ext cx="10037763" cy="5168900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it-IT" sz="4000" dirty="0"/>
              <a:t>In pratica con la segmentazione si tenta di creare classi sufficientemente ampie di consumatori o utenti distinte per il diverso comportamento che dimostrano nei confronti del prodotto/servizio offerto.</a:t>
            </a:r>
          </a:p>
          <a:p>
            <a:pPr eaLnBrk="1" hangingPunct="1">
              <a:defRPr/>
            </a:pPr>
            <a:r>
              <a:rPr lang="it-IT" altLang="it-IT" sz="4000" dirty="0">
                <a:solidFill>
                  <a:schemeClr val="accent1">
                    <a:lumMod val="50000"/>
                  </a:schemeClr>
                </a:solidFill>
              </a:rPr>
              <a:t>Il fattore discriminante del segmento </a:t>
            </a:r>
            <a:r>
              <a:rPr lang="it-IT" altLang="it-IT" sz="4000" dirty="0"/>
              <a:t>può essere rappresentato: classe di reddito, età, sesso, od anche combinazioni di più fattori discriminanti.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ISTITUTO G. MARCONI - NOCERA INFERIORE                                                  prof. GIANFRANCO CELOTTO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9B79D3-339B-49C7-98D0-E0C5404EA05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838" cy="317500"/>
          </a:xfrm>
        </p:spPr>
        <p:txBody>
          <a:bodyPr/>
          <a:lstStyle/>
          <a:p>
            <a:pPr eaLnBrk="1" hangingPunct="1"/>
            <a:r>
              <a:rPr lang="it-IT" altLang="it-IT" sz="1600"/>
              <a:t>La segmentazione_6</a:t>
            </a:r>
          </a:p>
        </p:txBody>
      </p:sp>
      <p:sp>
        <p:nvSpPr>
          <p:cNvPr id="10243" name="Segnaposto contenuto 2"/>
          <p:cNvSpPr>
            <a:spLocks noGrp="1"/>
          </p:cNvSpPr>
          <p:nvPr>
            <p:ph idx="1"/>
          </p:nvPr>
        </p:nvSpPr>
        <p:spPr>
          <a:xfrm>
            <a:off x="1046163" y="1073150"/>
            <a:ext cx="9969500" cy="5022850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it-IT" sz="4400" dirty="0"/>
              <a:t>Per diventare un efficace strumento di strategia aziendale, il processo </a:t>
            </a:r>
            <a:r>
              <a:rPr lang="it-IT" altLang="it-IT" sz="4000" dirty="0"/>
              <a:t>di</a:t>
            </a:r>
            <a:r>
              <a:rPr lang="it-IT" altLang="it-IT" sz="4400" dirty="0"/>
              <a:t> segmentazione deve rispondere a precisi requisiti, quali:</a:t>
            </a:r>
          </a:p>
          <a:p>
            <a:pPr eaLnBrk="1" hangingPunct="1">
              <a:defRPr/>
            </a:pPr>
            <a:r>
              <a:rPr lang="it-IT" altLang="it-IT" sz="4400" dirty="0"/>
              <a:t>1) </a:t>
            </a:r>
            <a:r>
              <a:rPr lang="it-IT" altLang="it-IT" sz="4400" dirty="0">
                <a:solidFill>
                  <a:schemeClr val="accent1">
                    <a:lumMod val="50000"/>
                  </a:schemeClr>
                </a:solidFill>
              </a:rPr>
              <a:t>Grado di misurabilità</a:t>
            </a:r>
            <a:r>
              <a:rPr lang="it-IT" altLang="it-IT" sz="4400" dirty="0"/>
              <a:t>, quante informazioni abbiamo o possiamo raccogliere sui potenziali consumatori del segmento ?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ISTITUTO G. MARCONI - NOCERA INFERIORE                                                  prof. GIANFRANCO CELOTTO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9B79D3-339B-49C7-98D0-E0C5404EA05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838" cy="423863"/>
          </a:xfrm>
        </p:spPr>
        <p:txBody>
          <a:bodyPr/>
          <a:lstStyle/>
          <a:p>
            <a:pPr eaLnBrk="1" hangingPunct="1"/>
            <a:r>
              <a:rPr lang="it-IT" altLang="it-IT" sz="1600"/>
              <a:t>Segmentazione_7</a:t>
            </a:r>
          </a:p>
        </p:txBody>
      </p:sp>
      <p:sp>
        <p:nvSpPr>
          <p:cNvPr id="11267" name="Segnaposto contenuto 2"/>
          <p:cNvSpPr>
            <a:spLocks noGrp="1"/>
          </p:cNvSpPr>
          <p:nvPr>
            <p:ph idx="1"/>
          </p:nvPr>
        </p:nvSpPr>
        <p:spPr>
          <a:xfrm>
            <a:off x="1143000" y="1166813"/>
            <a:ext cx="9872663" cy="4929187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it-IT" sz="4000" dirty="0"/>
              <a:t>2) </a:t>
            </a:r>
            <a:r>
              <a:rPr lang="it-IT" altLang="it-IT" sz="4000" dirty="0">
                <a:solidFill>
                  <a:schemeClr val="accent1">
                    <a:lumMod val="50000"/>
                  </a:schemeClr>
                </a:solidFill>
              </a:rPr>
              <a:t>grado di accessibilità</a:t>
            </a:r>
            <a:r>
              <a:rPr lang="it-IT" altLang="it-IT" sz="4000" dirty="0"/>
              <a:t>, possiamo facilmente accedere alle informazioni necessarie ?</a:t>
            </a:r>
          </a:p>
          <a:p>
            <a:pPr eaLnBrk="1" hangingPunct="1">
              <a:defRPr/>
            </a:pPr>
            <a:r>
              <a:rPr lang="it-IT" altLang="it-IT" sz="4000" dirty="0"/>
              <a:t>3) </a:t>
            </a:r>
            <a:r>
              <a:rPr lang="it-IT" altLang="it-IT" sz="4000" dirty="0">
                <a:solidFill>
                  <a:schemeClr val="accent1">
                    <a:lumMod val="50000"/>
                  </a:schemeClr>
                </a:solidFill>
              </a:rPr>
              <a:t>grado di profittabilità</a:t>
            </a:r>
            <a:r>
              <a:rPr lang="it-IT" altLang="it-IT" sz="4000" dirty="0"/>
              <a:t>, è conveniente da un punto di vista economico considerare un gruppo di consumatori come entità separata, cioè come segmento ?</a:t>
            </a:r>
          </a:p>
          <a:p>
            <a:pPr eaLnBrk="1" hangingPunct="1">
              <a:defRPr/>
            </a:pPr>
            <a:r>
              <a:rPr lang="it-IT" altLang="it-IT" sz="4000" dirty="0"/>
              <a:t>In pratica la segmentazione è finalizzata all’individuazione dei bisogni specifici degli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ISTITUTO G. MARCONI - NOCERA INFERIORE                                                  prof. GIANFRANCO CELOTTO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9B79D3-339B-49C7-98D0-E0C5404EA05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olo 1"/>
          <p:cNvSpPr>
            <a:spLocks noGrp="1"/>
          </p:cNvSpPr>
          <p:nvPr>
            <p:ph type="title"/>
          </p:nvPr>
        </p:nvSpPr>
        <p:spPr>
          <a:xfrm>
            <a:off x="1046163" y="609600"/>
            <a:ext cx="9972675" cy="344488"/>
          </a:xfrm>
        </p:spPr>
        <p:txBody>
          <a:bodyPr/>
          <a:lstStyle/>
          <a:p>
            <a:pPr eaLnBrk="1" hangingPunct="1"/>
            <a:r>
              <a:rPr lang="it-IT" altLang="it-IT" sz="1600"/>
              <a:t>Segmentazione_8</a:t>
            </a:r>
          </a:p>
        </p:txBody>
      </p:sp>
      <p:sp>
        <p:nvSpPr>
          <p:cNvPr id="12291" name="Segnaposto contenuto 2"/>
          <p:cNvSpPr>
            <a:spLocks noGrp="1"/>
          </p:cNvSpPr>
          <p:nvPr>
            <p:ph idx="1"/>
          </p:nvPr>
        </p:nvSpPr>
        <p:spPr>
          <a:xfrm>
            <a:off x="887413" y="1100138"/>
            <a:ext cx="10128250" cy="4995862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it-IT" sz="4000" dirty="0"/>
              <a:t>utenti, cercando di evitare che l’imprenditore si innamori di un sogno. </a:t>
            </a:r>
          </a:p>
          <a:p>
            <a:pPr eaLnBrk="1" hangingPunct="1">
              <a:defRPr/>
            </a:pPr>
            <a:r>
              <a:rPr lang="it-IT" altLang="it-IT" sz="4000" dirty="0">
                <a:solidFill>
                  <a:schemeClr val="accent1">
                    <a:lumMod val="50000"/>
                  </a:schemeClr>
                </a:solidFill>
              </a:rPr>
              <a:t>Come si fa ?</a:t>
            </a:r>
          </a:p>
          <a:p>
            <a:pPr eaLnBrk="1" hangingPunct="1">
              <a:defRPr/>
            </a:pPr>
            <a:r>
              <a:rPr lang="it-IT" altLang="it-IT" sz="4000" dirty="0"/>
              <a:t>Innanzitutto è necessario raccogliere informazioni, dati, riflessioni, sui comportamenti dei consumatori, di informazioni sulla concorrenza, ecc.  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ISTITUTO G. MARCONI - NOCERA INFERIORE                                                  prof. GIANFRANCO CELOTTO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9B79D3-339B-49C7-98D0-E0C5404EA05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 Lezione, Marketing [modalità compatibilità]" id="{68B7F44A-ABD9-4E42-B396-FF54D41E0BB3}" vid="{ACED615C-7A3F-4281-A6C7-71919D54D929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 Lezione, Marketing</Template>
  <TotalTime>11</TotalTime>
  <Words>2246</Words>
  <Application>Microsoft Office PowerPoint</Application>
  <PresentationFormat>Widescreen</PresentationFormat>
  <Paragraphs>263</Paragraphs>
  <Slides>40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40</vt:i4>
      </vt:variant>
    </vt:vector>
  </HeadingPairs>
  <TitlesOfParts>
    <vt:vector size="43" baseType="lpstr">
      <vt:lpstr>Calibri</vt:lpstr>
      <vt:lpstr>Corbel</vt:lpstr>
      <vt:lpstr>Base</vt:lpstr>
      <vt:lpstr>Marketing</vt:lpstr>
      <vt:lpstr>La segmentazione del mercato</vt:lpstr>
      <vt:lpstr>La segmentazione_2</vt:lpstr>
      <vt:lpstr>La segmentazione_3</vt:lpstr>
      <vt:lpstr>La segmentazione_4</vt:lpstr>
      <vt:lpstr>La segmentazione_5</vt:lpstr>
      <vt:lpstr>La segmentazione_6</vt:lpstr>
      <vt:lpstr>Segmentazione_7</vt:lpstr>
      <vt:lpstr>Segmentazione_8</vt:lpstr>
      <vt:lpstr>Segmentazione_9</vt:lpstr>
      <vt:lpstr>Segmentazione_10</vt:lpstr>
      <vt:lpstr>Segmentazione_11</vt:lpstr>
      <vt:lpstr>Segmentazione_12</vt:lpstr>
      <vt:lpstr>Segmentazione_13</vt:lpstr>
      <vt:lpstr>Segmentazione del mercato automobilistico</vt:lpstr>
      <vt:lpstr>Definizione di Marketing</vt:lpstr>
      <vt:lpstr>Presentazione standard di PowerPoint</vt:lpstr>
      <vt:lpstr>Presentazione standard di PowerPoint</vt:lpstr>
      <vt:lpstr>Il marketing mix</vt:lpstr>
      <vt:lpstr>Marketing mix_2</vt:lpstr>
      <vt:lpstr>Marketing mix_3</vt:lpstr>
      <vt:lpstr>Il marketing mix_4</vt:lpstr>
      <vt:lpstr>Marketing mix_5</vt:lpstr>
      <vt:lpstr>Determinazione del prezzo obiettivo</vt:lpstr>
      <vt:lpstr>Determinazione del prezzo obiettivo</vt:lpstr>
      <vt:lpstr>Presentazione standard di PowerPoint</vt:lpstr>
      <vt:lpstr>La Comunicazione aziendale</vt:lpstr>
      <vt:lpstr>La comunicazione_2</vt:lpstr>
      <vt:lpstr>L’immagine</vt:lpstr>
      <vt:lpstr>L’immagine_2</vt:lpstr>
      <vt:lpstr>Le azioni promozionali</vt:lpstr>
      <vt:lpstr>La pubblicità</vt:lpstr>
      <vt:lpstr>Elaborazione del messaggio pubblicitario</vt:lpstr>
      <vt:lpstr>Presentazione standard di PowerPoint</vt:lpstr>
      <vt:lpstr>Struttura Distributiva e Canali di Vendita</vt:lpstr>
      <vt:lpstr>Rete di Vendita</vt:lpstr>
      <vt:lpstr>Esempio di canale di vendita diretto: </vt:lpstr>
      <vt:lpstr>Canale di vendita indiretto</vt:lpstr>
      <vt:lpstr>Canale di Vendita Corto o Lungo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</dc:title>
  <dc:creator>gianfranco celotto</dc:creator>
  <cp:lastModifiedBy>gianfranco celotto</cp:lastModifiedBy>
  <cp:revision>4</cp:revision>
  <dcterms:created xsi:type="dcterms:W3CDTF">2016-04-21T08:07:35Z</dcterms:created>
  <dcterms:modified xsi:type="dcterms:W3CDTF">2016-04-22T07:36:23Z</dcterms:modified>
  <cp:contentStatus>Finale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